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80" r:id="rId2"/>
    <p:sldMasterId id="2147483692" r:id="rId3"/>
  </p:sldMasterIdLst>
  <p:notesMasterIdLst>
    <p:notesMasterId r:id="rId52"/>
  </p:notesMasterIdLst>
  <p:sldIdLst>
    <p:sldId id="256" r:id="rId4"/>
    <p:sldId id="321" r:id="rId5"/>
    <p:sldId id="424" r:id="rId6"/>
    <p:sldId id="425" r:id="rId7"/>
    <p:sldId id="426" r:id="rId8"/>
    <p:sldId id="271" r:id="rId9"/>
    <p:sldId id="322" r:id="rId10"/>
    <p:sldId id="377" r:id="rId11"/>
    <p:sldId id="419" r:id="rId12"/>
    <p:sldId id="416" r:id="rId13"/>
    <p:sldId id="422" r:id="rId14"/>
    <p:sldId id="417" r:id="rId15"/>
    <p:sldId id="418" r:id="rId16"/>
    <p:sldId id="319" r:id="rId17"/>
    <p:sldId id="420" r:id="rId18"/>
    <p:sldId id="421" r:id="rId19"/>
    <p:sldId id="423" r:id="rId20"/>
    <p:sldId id="277" r:id="rId21"/>
    <p:sldId id="392" r:id="rId22"/>
    <p:sldId id="298" r:id="rId23"/>
    <p:sldId id="415" r:id="rId24"/>
    <p:sldId id="414" r:id="rId25"/>
    <p:sldId id="310" r:id="rId26"/>
    <p:sldId id="280" r:id="rId27"/>
    <p:sldId id="368" r:id="rId28"/>
    <p:sldId id="283" r:id="rId29"/>
    <p:sldId id="393" r:id="rId30"/>
    <p:sldId id="285" r:id="rId31"/>
    <p:sldId id="388" r:id="rId32"/>
    <p:sldId id="390" r:id="rId33"/>
    <p:sldId id="391" r:id="rId34"/>
    <p:sldId id="383" r:id="rId35"/>
    <p:sldId id="384" r:id="rId36"/>
    <p:sldId id="385" r:id="rId37"/>
    <p:sldId id="386" r:id="rId38"/>
    <p:sldId id="387" r:id="rId39"/>
    <p:sldId id="395" r:id="rId40"/>
    <p:sldId id="397" r:id="rId41"/>
    <p:sldId id="399" r:id="rId42"/>
    <p:sldId id="398" r:id="rId43"/>
    <p:sldId id="400" r:id="rId44"/>
    <p:sldId id="410" r:id="rId45"/>
    <p:sldId id="411" r:id="rId46"/>
    <p:sldId id="412" r:id="rId47"/>
    <p:sldId id="413" r:id="rId48"/>
    <p:sldId id="375" r:id="rId49"/>
    <p:sldId id="394" r:id="rId50"/>
    <p:sldId id="366" r:id="rId5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995" autoAdjust="0"/>
    <p:restoredTop sz="94660"/>
  </p:normalViewPr>
  <p:slideViewPr>
    <p:cSldViewPr>
      <p:cViewPr>
        <p:scale>
          <a:sx n="75" d="100"/>
          <a:sy n="75" d="100"/>
        </p:scale>
        <p:origin x="-732" y="-48"/>
      </p:cViewPr>
      <p:guideLst>
        <p:guide orient="horz" pos="2160"/>
        <p:guide pos="2880"/>
      </p:guideLst>
    </p:cSldViewPr>
  </p:slideViewPr>
  <p:notesTextViewPr>
    <p:cViewPr>
      <p:scale>
        <a:sx n="1" d="1"/>
        <a:sy n="1" d="1"/>
      </p:scale>
      <p:origin x="0" y="0"/>
    </p:cViewPr>
  </p:notesTextViewPr>
  <p:sorterViewPr>
    <p:cViewPr>
      <p:scale>
        <a:sx n="100" d="100"/>
        <a:sy n="100" d="100"/>
      </p:scale>
      <p:origin x="0" y="31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9ADEB5-E5C8-4028-A05A-D1669461A2A1}" type="datetimeFigureOut">
              <a:rPr kumimoji="1" lang="ja-JP" altLang="en-US" smtClean="0"/>
              <a:t>2018/11/30</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B49C56-56EA-4C46-9109-64C05509BA3E}" type="slidenum">
              <a:rPr kumimoji="1" lang="ja-JP" altLang="en-US" smtClean="0"/>
              <a:t>‹#›</a:t>
            </a:fld>
            <a:endParaRPr kumimoji="1" lang="ja-JP" altLang="en-US"/>
          </a:p>
        </p:txBody>
      </p:sp>
    </p:spTree>
    <p:extLst>
      <p:ext uri="{BB962C8B-B14F-4D97-AF65-F5344CB8AC3E}">
        <p14:creationId xmlns:p14="http://schemas.microsoft.com/office/powerpoint/2010/main" val="426771579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fld id="{B9C58C7B-0D25-4F60-A470-3D6F7A96BDA3}" type="slidenum">
              <a:rPr lang="en-US" altLang="ja-JP">
                <a:latin typeface="Arial" pitchFamily="34" charset="0"/>
              </a:rPr>
              <a:pPr fontAlgn="base">
                <a:spcBef>
                  <a:spcPct val="0"/>
                </a:spcBef>
                <a:spcAft>
                  <a:spcPct val="0"/>
                </a:spcAft>
              </a:pPr>
              <a:t>3</a:t>
            </a:fld>
            <a:endParaRPr lang="en-US" altLang="ja-JP">
              <a:latin typeface="Arial" pitchFamily="34"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ja-JP"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fld id="{19177658-403A-4196-87FB-0F48FB2004CF}" type="slidenum">
              <a:rPr lang="en-US" altLang="ja-JP">
                <a:latin typeface="Arial" pitchFamily="34" charset="0"/>
              </a:rPr>
              <a:pPr fontAlgn="base">
                <a:spcBef>
                  <a:spcPct val="0"/>
                </a:spcBef>
                <a:spcAft>
                  <a:spcPct val="0"/>
                </a:spcAft>
              </a:pPr>
              <a:t>4</a:t>
            </a:fld>
            <a:endParaRPr lang="en-US" altLang="ja-JP">
              <a:latin typeface="Arial" pitchFamily="34"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ja-JP"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fld id="{64F0B364-6D63-49BC-8795-B4ABC233A011}" type="slidenum">
              <a:rPr lang="en-US" altLang="ja-JP">
                <a:latin typeface="Arial" pitchFamily="34" charset="0"/>
              </a:rPr>
              <a:pPr fontAlgn="base">
                <a:spcBef>
                  <a:spcPct val="0"/>
                </a:spcBef>
                <a:spcAft>
                  <a:spcPct val="0"/>
                </a:spcAft>
              </a:pPr>
              <a:t>5</a:t>
            </a:fld>
            <a:endParaRPr lang="en-US" altLang="ja-JP">
              <a:latin typeface="Arial" pitchFamily="34" charset="0"/>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ja-JP"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en-GB" altLang="ja-JP" smtClean="0">
                <a:latin typeface="Calibri" pitchFamily="34" charset="0"/>
                <a:ea typeface="ＭＳ Ｐゴシック" pitchFamily="50" charset="-128"/>
              </a:rPr>
              <a:t>Explain the importance and relevance of your research, putting it in context.</a:t>
            </a:r>
          </a:p>
          <a:p>
            <a:pPr eaLnBrk="1"/>
            <a:endParaRPr lang="en-US" altLang="ja-JP" smtClean="0">
              <a:latin typeface="Calibri" pitchFamily="34" charset="0"/>
              <a:ea typeface="ＭＳ Ｐゴシック" pitchFamily="50" charset="-128"/>
            </a:endParaRPr>
          </a:p>
        </p:txBody>
      </p:sp>
      <p:sp>
        <p:nvSpPr>
          <p:cNvPr id="4100" name="Slide Number Placeholder 3"/>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r"/>
            <a:fld id="{5BBD32E2-58A5-4D83-A99A-D89F66245A9F}" type="slidenum">
              <a:rPr lang="en-US" altLang="ja-JP" sz="1200">
                <a:solidFill>
                  <a:srgbClr val="000000"/>
                </a:solidFill>
                <a:cs typeface="Arial" pitchFamily="34" charset="0"/>
              </a:rPr>
              <a:pPr algn="r"/>
              <a:t>9</a:t>
            </a:fld>
            <a:endParaRPr lang="en-US" altLang="ja-JP" sz="1200">
              <a:solidFill>
                <a:srgbClr val="000000"/>
              </a:solidFill>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EF10703F-B763-4C7C-9032-260EE5FE5164}" type="slidenum">
              <a:rPr lang="en-US" altLang="ja-JP" smtClean="0"/>
              <a:pPr eaLnBrk="1" hangingPunct="1"/>
              <a:t>11</a:t>
            </a:fld>
            <a:endParaRPr lang="en-US" altLang="ja-JP" smtClean="0"/>
          </a:p>
        </p:txBody>
      </p:sp>
      <p:sp>
        <p:nvSpPr>
          <p:cNvPr id="165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n-GB" altLang="ja-JP" sz="1600" smtClean="0">
                <a:ea typeface="ＭＳ Ｐ明朝" pitchFamily="18" charset="-128"/>
              </a:rPr>
              <a:t>EM spectrum is a continuum of energy packets called </a:t>
            </a:r>
            <a:r>
              <a:rPr lang="en-GB" altLang="ja-JP" sz="1600" b="1" smtClean="0">
                <a:ea typeface="ＭＳ Ｐ明朝" pitchFamily="18" charset="-128"/>
              </a:rPr>
              <a:t>photons </a:t>
            </a:r>
            <a:r>
              <a:rPr lang="en-GB" altLang="ja-JP" sz="1600" smtClean="0">
                <a:ea typeface="ＭＳ Ｐ明朝" pitchFamily="18" charset="-128"/>
              </a:rPr>
              <a:t>propagated at 3 x 10</a:t>
            </a:r>
            <a:r>
              <a:rPr lang="en-GB" altLang="ja-JP" sz="1600" baseline="30000" smtClean="0">
                <a:ea typeface="ＭＳ Ｐ明朝" pitchFamily="18" charset="-128"/>
              </a:rPr>
              <a:t>8</a:t>
            </a:r>
            <a:r>
              <a:rPr lang="en-GB" altLang="ja-JP" sz="1600" smtClean="0">
                <a:ea typeface="ＭＳ Ｐ明朝" pitchFamily="18" charset="-128"/>
              </a:rPr>
              <a:t>m s</a:t>
            </a:r>
            <a:r>
              <a:rPr lang="en-GB" altLang="ja-JP" sz="1600" baseline="30000" smtClean="0">
                <a:ea typeface="ＭＳ Ｐ明朝" pitchFamily="18" charset="-128"/>
              </a:rPr>
              <a:t>-1. </a:t>
            </a:r>
            <a:r>
              <a:rPr lang="en-GB" altLang="ja-JP" sz="1600" smtClean="0">
                <a:ea typeface="ＭＳ Ｐ明朝" pitchFamily="18" charset="-128"/>
              </a:rPr>
              <a:t>Steams of photons behave like a sine wave having orthogonal electric &amp; magnetic vectors that interact with matter. Photon energy E is proportional to frequency </a:t>
            </a:r>
            <a:r>
              <a:rPr lang="en-GB" altLang="ja-JP" sz="1600" smtClean="0">
                <a:ea typeface="ＭＳ Ｐ明朝" pitchFamily="18" charset="-128"/>
                <a:sym typeface="Symbol" pitchFamily="18" charset="2"/>
              </a:rPr>
              <a:t> with Planck’s constant </a:t>
            </a:r>
            <a:r>
              <a:rPr lang="en-GB" altLang="ja-JP" sz="1600" i="1" smtClean="0">
                <a:ea typeface="ＭＳ Ｐ明朝" pitchFamily="18" charset="-128"/>
                <a:sym typeface="Symbol" pitchFamily="18" charset="2"/>
              </a:rPr>
              <a:t>h</a:t>
            </a:r>
            <a:r>
              <a:rPr lang="en-GB" altLang="ja-JP" sz="1600" smtClean="0">
                <a:ea typeface="ＭＳ Ｐ明朝" pitchFamily="18" charset="-128"/>
                <a:sym typeface="Symbol" pitchFamily="18" charset="2"/>
              </a:rPr>
              <a:t> as the proportionality factor. The product of wavelength  and frequency </a:t>
            </a:r>
            <a:r>
              <a:rPr lang="en-GB" altLang="ja-JP" sz="1600" smtClean="0">
                <a:ea typeface="ＭＳ Ｐ明朝" pitchFamily="18" charset="-128"/>
              </a:rPr>
              <a:t> gives the velocity c. Photon energy of  X rays can knock out inner shell electrons causing ionisation while UV-Visible photons cause transitions in outer valence electrons. IR photons have lower energies that correspond to covalent bond stretch &amp; bend vibrations while even weaker microwave photons make molecules rotate. The NIR corresponds to vibrational overtones &amp; combinations, echoes of those that occur in the mid IR. </a:t>
            </a:r>
          </a:p>
          <a:p>
            <a:pPr algn="just" eaLnBrk="1" hangingPunct="1">
              <a:spcBef>
                <a:spcPct val="0"/>
              </a:spcBef>
            </a:pPr>
            <a:r>
              <a:rPr lang="en-GB" altLang="ja-JP" sz="1600" smtClean="0">
                <a:ea typeface="ＭＳ Ｐ明朝" pitchFamily="18" charset="-128"/>
              </a:rPr>
              <a:t>By convention mid IR uses a frequency related property called </a:t>
            </a:r>
            <a:r>
              <a:rPr lang="en-GB" altLang="ja-JP" sz="1600" b="1" smtClean="0">
                <a:ea typeface="ＭＳ Ｐ明朝" pitchFamily="18" charset="-128"/>
              </a:rPr>
              <a:t>wavenumber</a:t>
            </a:r>
            <a:r>
              <a:rPr lang="en-GB" altLang="ja-JP" sz="1600" smtClean="0">
                <a:ea typeface="ＭＳ Ｐ明朝" pitchFamily="18" charset="-128"/>
              </a:rPr>
              <a:t> (cm</a:t>
            </a:r>
            <a:r>
              <a:rPr lang="en-GB" altLang="ja-JP" sz="1600" baseline="30000" smtClean="0">
                <a:ea typeface="ＭＳ Ｐ明朝" pitchFamily="18" charset="-128"/>
              </a:rPr>
              <a:t>-1</a:t>
            </a:r>
            <a:r>
              <a:rPr lang="en-GB" altLang="ja-JP" sz="1600" smtClean="0">
                <a:ea typeface="ＭＳ Ｐ明朝" pitchFamily="18" charset="-128"/>
              </a:rPr>
              <a:t>). This is the number of cycles in a one cm wave train. UV, VIS &amp; NIR use </a:t>
            </a:r>
            <a:r>
              <a:rPr lang="en-GB" altLang="ja-JP" sz="1600" b="1" smtClean="0">
                <a:ea typeface="ＭＳ Ｐ明朝" pitchFamily="18" charset="-128"/>
              </a:rPr>
              <a:t>wavelength</a:t>
            </a:r>
            <a:r>
              <a:rPr lang="en-GB" altLang="ja-JP" sz="1600" smtClean="0">
                <a:ea typeface="ＭＳ Ｐ明朝" pitchFamily="18" charset="-128"/>
              </a:rPr>
              <a:t> </a:t>
            </a:r>
            <a:r>
              <a:rPr lang="en-GB" altLang="ja-JP" sz="1600" smtClean="0">
                <a:ea typeface="ＭＳ Ｐ明朝" pitchFamily="18" charset="-128"/>
                <a:sym typeface="Symbol" pitchFamily="18" charset="2"/>
              </a:rPr>
              <a:t> in nanometres.</a:t>
            </a:r>
            <a:endParaRPr lang="en-GB" altLang="ja-JP" sz="1600" smtClean="0">
              <a:ea typeface="ＭＳ Ｐ明朝" pitchFamily="18"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光の散乱の影響を避けるため、ラットはあらかじめ測定部位である腹部の毛を除去しました。鉄ニトリロ三酢酸または対照として生理食塩水を腹腔内投与し、０、２、４、６時間後の近赤外スペクトル</a:t>
            </a:r>
            <a:r>
              <a:rPr lang="en-US" altLang="ja-JP" smtClean="0"/>
              <a:t>(700-1000 nm)</a:t>
            </a:r>
            <a:r>
              <a:rPr lang="ja-JP" altLang="en-US" smtClean="0"/>
              <a:t>を測定しました。</a:t>
            </a:r>
          </a:p>
          <a:p>
            <a:pPr eaLnBrk="1" hangingPunct="1">
              <a:spcBef>
                <a:spcPct val="0"/>
              </a:spcBef>
            </a:pPr>
            <a:r>
              <a:rPr lang="ja-JP" altLang="en-US" smtClean="0"/>
              <a:t>比較として</a:t>
            </a:r>
            <a:r>
              <a:rPr lang="en-US" altLang="ja-JP" smtClean="0"/>
              <a:t>TBARS</a:t>
            </a:r>
            <a:r>
              <a:rPr lang="ja-JP" altLang="en-US" smtClean="0"/>
              <a:t>量、</a:t>
            </a:r>
            <a:r>
              <a:rPr lang="en-US" altLang="ja-JP" smtClean="0"/>
              <a:t>8-OHdG</a:t>
            </a:r>
            <a:r>
              <a:rPr lang="ja-JP" altLang="en-US" smtClean="0"/>
              <a:t>量と、腎機能の指標である血中の尿素窒素量、クレアチニン量の測定を行いました。</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ja-JP" smtClean="0">
              <a:latin typeface="Arial" pitchFamily="34" charset="0"/>
              <a:cs typeface="Arial" pitchFamily="34" charset="0"/>
            </a:endParaRPr>
          </a:p>
        </p:txBody>
      </p:sp>
      <p:sp>
        <p:nvSpPr>
          <p:cNvPr id="178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8015D2DE-BEC8-49C9-9C74-A3289EB556A6}" type="slidenum">
              <a:rPr lang="en-US" altLang="ja-JP" smtClean="0"/>
              <a:pPr eaLnBrk="1" hangingPunct="1"/>
              <a:t>20</a:t>
            </a:fld>
            <a:endParaRPr lang="en-US" altLang="ja-JP"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A20A7CD7-32FF-479B-A9A1-A69F2665AD44}" type="slidenum">
              <a:rPr lang="en-US" altLang="ja-JP" smtClean="0"/>
              <a:pPr eaLnBrk="1" hangingPunct="1"/>
              <a:t>48</a:t>
            </a:fld>
            <a:endParaRPr lang="en-US" altLang="ja-JP" smtClean="0"/>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ja-JP"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package" Target="../embeddings/Microsoft_PowerPoint_Presentation3.pptx"/><Relationship Id="rId2" Type="http://schemas.openxmlformats.org/officeDocument/2006/relationships/slideMaster" Target="../slideMasters/slideMaster3.xml"/><Relationship Id="rId1" Type="http://schemas.openxmlformats.org/officeDocument/2006/relationships/vmlDrawing" Target="../drawings/vmlDrawing3.vml"/><Relationship Id="rId4" Type="http://schemas.openxmlformats.org/officeDocument/2006/relationships/image" Target="../media/image2.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7642069-A305-418C-9DD3-C0F4CA533065}" type="datetime1">
              <a:rPr kumimoji="1" lang="ja-JP" altLang="en-US" smtClean="0"/>
              <a:t>2018/11/30</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6" name="スライド番号プレースホルダー 5"/>
          <p:cNvSpPr>
            <a:spLocks noGrp="1"/>
          </p:cNvSpPr>
          <p:nvPr>
            <p:ph type="sldNum" sz="quarter" idx="12"/>
          </p:nvPr>
        </p:nvSpPr>
        <p:spPr/>
        <p:txBody>
          <a:bodyPr/>
          <a:lstStyle/>
          <a:p>
            <a:fld id="{05401AB5-A690-4BB7-8F80-238F9FA51F29}" type="slidenum">
              <a:rPr kumimoji="1" lang="ja-JP" altLang="en-US" smtClean="0"/>
              <a:t>‹#›</a:t>
            </a:fld>
            <a:endParaRPr kumimoji="1" lang="ja-JP" altLang="en-US"/>
          </a:p>
        </p:txBody>
      </p:sp>
    </p:spTree>
    <p:extLst>
      <p:ext uri="{BB962C8B-B14F-4D97-AF65-F5344CB8AC3E}">
        <p14:creationId xmlns:p14="http://schemas.microsoft.com/office/powerpoint/2010/main" val="861901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6C3A4DD-F59F-4B8F-9EB0-9BAFD72AEC7C}" type="datetime1">
              <a:rPr kumimoji="1" lang="ja-JP" altLang="en-US" smtClean="0"/>
              <a:t>2018/11/30</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6" name="スライド番号プレースホルダー 5"/>
          <p:cNvSpPr>
            <a:spLocks noGrp="1"/>
          </p:cNvSpPr>
          <p:nvPr>
            <p:ph type="sldNum" sz="quarter" idx="12"/>
          </p:nvPr>
        </p:nvSpPr>
        <p:spPr/>
        <p:txBody>
          <a:bodyPr/>
          <a:lstStyle/>
          <a:p>
            <a:fld id="{05401AB5-A690-4BB7-8F80-238F9FA51F29}" type="slidenum">
              <a:rPr kumimoji="1" lang="ja-JP" altLang="en-US" smtClean="0"/>
              <a:t>‹#›</a:t>
            </a:fld>
            <a:endParaRPr kumimoji="1" lang="ja-JP" altLang="en-US"/>
          </a:p>
        </p:txBody>
      </p:sp>
    </p:spTree>
    <p:extLst>
      <p:ext uri="{BB962C8B-B14F-4D97-AF65-F5344CB8AC3E}">
        <p14:creationId xmlns:p14="http://schemas.microsoft.com/office/powerpoint/2010/main" val="3323688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3C9EF6A-302C-4FF3-BE3C-3B768523C166}" type="datetime1">
              <a:rPr kumimoji="1" lang="ja-JP" altLang="en-US" smtClean="0"/>
              <a:t>2018/11/30</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6" name="スライド番号プレースホルダー 5"/>
          <p:cNvSpPr>
            <a:spLocks noGrp="1"/>
          </p:cNvSpPr>
          <p:nvPr>
            <p:ph type="sldNum" sz="quarter" idx="12"/>
          </p:nvPr>
        </p:nvSpPr>
        <p:spPr/>
        <p:txBody>
          <a:bodyPr/>
          <a:lstStyle/>
          <a:p>
            <a:fld id="{05401AB5-A690-4BB7-8F80-238F9FA51F29}" type="slidenum">
              <a:rPr kumimoji="1" lang="ja-JP" altLang="en-US" smtClean="0"/>
              <a:t>‹#›</a:t>
            </a:fld>
            <a:endParaRPr kumimoji="1" lang="ja-JP" altLang="en-US"/>
          </a:p>
        </p:txBody>
      </p:sp>
    </p:spTree>
    <p:extLst>
      <p:ext uri="{BB962C8B-B14F-4D97-AF65-F5344CB8AC3E}">
        <p14:creationId xmlns:p14="http://schemas.microsoft.com/office/powerpoint/2010/main" val="4048404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9400"/>
            <a:ext cx="82296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457200" y="1600200"/>
            <a:ext cx="8229600" cy="4495800"/>
          </a:xfrm>
        </p:spPr>
        <p:txBody>
          <a:bodyPr rtlCol="0">
            <a:normAutofit/>
          </a:bodyPr>
          <a:lstStyle/>
          <a:p>
            <a:pPr lvl="0"/>
            <a:endParaRPr lang="ja-JP" altLang="en-US" noProof="0" smtClean="0"/>
          </a:p>
        </p:txBody>
      </p:sp>
      <p:sp>
        <p:nvSpPr>
          <p:cNvPr id="4" name="日付プレースホルダ 3"/>
          <p:cNvSpPr>
            <a:spLocks noGrp="1"/>
          </p:cNvSpPr>
          <p:nvPr>
            <p:ph type="dt" sz="half" idx="10"/>
          </p:nvPr>
        </p:nvSpPr>
        <p:spPr>
          <a:xfrm>
            <a:off x="457200" y="6248400"/>
            <a:ext cx="1905000" cy="457200"/>
          </a:xfrm>
        </p:spPr>
        <p:txBody>
          <a:bodyPr/>
          <a:lstStyle>
            <a:lvl1pPr>
              <a:defRPr smtClean="0"/>
            </a:lvl1pPr>
          </a:lstStyle>
          <a:p>
            <a:pPr>
              <a:defRPr/>
            </a:pPr>
            <a:r>
              <a:rPr lang="en-US" altLang="ja-JP" smtClean="0"/>
              <a:t>2014/11/13</a:t>
            </a:r>
            <a:endParaRPr lang="en-US" altLang="ja-JP"/>
          </a:p>
        </p:txBody>
      </p:sp>
      <p:sp>
        <p:nvSpPr>
          <p:cNvPr id="5" name="フッター プレースホルダ 4"/>
          <p:cNvSpPr>
            <a:spLocks noGrp="1"/>
          </p:cNvSpPr>
          <p:nvPr>
            <p:ph type="ftr" sz="quarter" idx="11"/>
          </p:nvPr>
        </p:nvSpPr>
        <p:spPr>
          <a:xfrm>
            <a:off x="3124200" y="6248400"/>
            <a:ext cx="2895600" cy="457200"/>
          </a:xfrm>
        </p:spPr>
        <p:txBody>
          <a:bodyPr/>
          <a:lstStyle>
            <a:lvl1pPr>
              <a:defRPr smtClean="0"/>
            </a:lvl1pPr>
          </a:lstStyle>
          <a:p>
            <a:pPr>
              <a:defRPr/>
            </a:pPr>
            <a:r>
              <a:rPr lang="en-US" altLang="ja-JP" smtClean="0"/>
              <a:t>Kita Kyushu 2014 JAACT</a:t>
            </a:r>
            <a:endParaRPr lang="en-US" altLang="ja-JP"/>
          </a:p>
        </p:txBody>
      </p:sp>
      <p:sp>
        <p:nvSpPr>
          <p:cNvPr id="6" name="スライド番号プレースホルダ 5"/>
          <p:cNvSpPr>
            <a:spLocks noGrp="1"/>
          </p:cNvSpPr>
          <p:nvPr>
            <p:ph type="sldNum" sz="quarter" idx="12"/>
          </p:nvPr>
        </p:nvSpPr>
        <p:spPr>
          <a:xfrm>
            <a:off x="6781800" y="6248400"/>
            <a:ext cx="1905000" cy="457200"/>
          </a:xfrm>
        </p:spPr>
        <p:txBody>
          <a:bodyPr/>
          <a:lstStyle>
            <a:lvl1pPr>
              <a:defRPr smtClean="0"/>
            </a:lvl1pPr>
          </a:lstStyle>
          <a:p>
            <a:pPr>
              <a:defRPr/>
            </a:pPr>
            <a:fld id="{FCC0892A-6CE0-4B4B-82D3-FB68956AD4E8}" type="slidenum">
              <a:rPr lang="en-US" altLang="ja-JP"/>
              <a:pPr>
                <a:defRPr/>
              </a:pPr>
              <a:t>‹#›</a:t>
            </a:fld>
            <a:endParaRPr lang="en-US" altLang="ja-JP"/>
          </a:p>
        </p:txBody>
      </p:sp>
    </p:spTree>
    <p:extLst>
      <p:ext uri="{BB962C8B-B14F-4D97-AF65-F5344CB8AC3E}">
        <p14:creationId xmlns:p14="http://schemas.microsoft.com/office/powerpoint/2010/main" val="612205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9400"/>
            <a:ext cx="8229600" cy="1143000"/>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457200" y="1600200"/>
            <a:ext cx="4038600" cy="4495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グラフ プレースホルダー 3"/>
          <p:cNvSpPr>
            <a:spLocks noGrp="1"/>
          </p:cNvSpPr>
          <p:nvPr>
            <p:ph type="chart" sz="half" idx="2"/>
          </p:nvPr>
        </p:nvSpPr>
        <p:spPr>
          <a:xfrm>
            <a:off x="4648200" y="1600200"/>
            <a:ext cx="4038600" cy="4495800"/>
          </a:xfrm>
        </p:spPr>
        <p:txBody>
          <a:bodyPr/>
          <a:lstStyle/>
          <a:p>
            <a:endParaRPr lang="ja-JP" altLang="en-US"/>
          </a:p>
        </p:txBody>
      </p:sp>
      <p:sp>
        <p:nvSpPr>
          <p:cNvPr id="5" name="日付プレースホルダー 4"/>
          <p:cNvSpPr>
            <a:spLocks noGrp="1"/>
          </p:cNvSpPr>
          <p:nvPr>
            <p:ph type="dt" sz="half" idx="10"/>
          </p:nvPr>
        </p:nvSpPr>
        <p:spPr>
          <a:xfrm>
            <a:off x="457200" y="6248400"/>
            <a:ext cx="1905000" cy="457200"/>
          </a:xfrm>
        </p:spPr>
        <p:txBody>
          <a:bodyPr/>
          <a:lstStyle>
            <a:lvl1pPr>
              <a:defRPr/>
            </a:lvl1pPr>
          </a:lstStyle>
          <a:p>
            <a:r>
              <a:rPr lang="en-US" altLang="ja-JP" smtClean="0"/>
              <a:t>2014/11/13</a:t>
            </a:r>
            <a:endParaRPr lang="en-US" altLang="ja-JP"/>
          </a:p>
        </p:txBody>
      </p:sp>
      <p:sp>
        <p:nvSpPr>
          <p:cNvPr id="6" name="フッター プレースホルダー 5"/>
          <p:cNvSpPr>
            <a:spLocks noGrp="1"/>
          </p:cNvSpPr>
          <p:nvPr>
            <p:ph type="ftr" sz="quarter" idx="11"/>
          </p:nvPr>
        </p:nvSpPr>
        <p:spPr>
          <a:xfrm>
            <a:off x="3124200" y="6248400"/>
            <a:ext cx="2895600" cy="457200"/>
          </a:xfrm>
        </p:spPr>
        <p:txBody>
          <a:bodyPr/>
          <a:lstStyle>
            <a:lvl1pPr>
              <a:defRPr/>
            </a:lvl1pPr>
          </a:lstStyle>
          <a:p>
            <a:r>
              <a:rPr lang="en-US" altLang="ja-JP" smtClean="0"/>
              <a:t>Kita Kyushu 2014 JAACT</a:t>
            </a:r>
            <a:endParaRPr lang="en-US" altLang="ja-JP"/>
          </a:p>
        </p:txBody>
      </p:sp>
      <p:sp>
        <p:nvSpPr>
          <p:cNvPr id="7" name="スライド番号プレースホルダー 6"/>
          <p:cNvSpPr>
            <a:spLocks noGrp="1"/>
          </p:cNvSpPr>
          <p:nvPr>
            <p:ph type="sldNum" sz="quarter" idx="12"/>
          </p:nvPr>
        </p:nvSpPr>
        <p:spPr>
          <a:xfrm>
            <a:off x="6781800" y="6248400"/>
            <a:ext cx="1905000" cy="457200"/>
          </a:xfrm>
        </p:spPr>
        <p:txBody>
          <a:bodyPr/>
          <a:lstStyle>
            <a:lvl1pPr>
              <a:defRPr/>
            </a:lvl1pPr>
          </a:lstStyle>
          <a:p>
            <a:fld id="{D2124220-C2BF-416A-AA70-2F50EB9FBD75}" type="slidenum">
              <a:rPr lang="en-US" altLang="ja-JP"/>
              <a:pPr/>
              <a:t>‹#›</a:t>
            </a:fld>
            <a:endParaRPr lang="en-US" altLang="ja-JP"/>
          </a:p>
        </p:txBody>
      </p:sp>
    </p:spTree>
    <p:extLst>
      <p:ext uri="{BB962C8B-B14F-4D97-AF65-F5344CB8AC3E}">
        <p14:creationId xmlns:p14="http://schemas.microsoft.com/office/powerpoint/2010/main" val="19729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9400"/>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495800"/>
          </a:xfrm>
          <a:prstGeom prst="rect">
            <a:avLst/>
          </a:prstGeo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a:defRPr/>
            </a:pPr>
            <a:fld id="{B0FA50B9-2F50-4E88-B7E2-B5950AE32C4A}" type="datetime1">
              <a:rPr lang="ja-JP" altLang="en-US" smtClean="0"/>
              <a:t>2018/11/30</a:t>
            </a:fld>
            <a:endParaRPr lang="en-US" altLang="ja-JP"/>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r>
              <a:rPr lang="en-US" altLang="ja-JP" smtClean="0"/>
              <a:t>3rd International Aquaphotomics Symposium</a:t>
            </a:r>
            <a:endParaRPr lang="en-US" altLang="ja-JP"/>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C3919A35-7133-4C73-87F8-4A286154DAEF}" type="slidenum">
              <a:rPr lang="en-US" altLang="ja-JP"/>
              <a:pPr>
                <a:defRPr/>
              </a:pPr>
              <a:t>‹#›</a:t>
            </a:fld>
            <a:endParaRPr lang="en-US" altLang="ja-JP"/>
          </a:p>
        </p:txBody>
      </p:sp>
    </p:spTree>
    <p:extLst>
      <p:ext uri="{BB962C8B-B14F-4D97-AF65-F5344CB8AC3E}">
        <p14:creationId xmlns:p14="http://schemas.microsoft.com/office/powerpoint/2010/main" val="2142665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9400"/>
            <a:ext cx="8229600" cy="5816600"/>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457200" y="6248400"/>
            <a:ext cx="1905000" cy="457200"/>
          </a:xfrm>
          <a:prstGeom prst="rect">
            <a:avLst/>
          </a:prstGeom>
        </p:spPr>
        <p:txBody>
          <a:bodyPr/>
          <a:lstStyle>
            <a:lvl1pPr>
              <a:defRPr/>
            </a:lvl1pPr>
          </a:lstStyle>
          <a:p>
            <a:pPr>
              <a:defRPr/>
            </a:pPr>
            <a:fld id="{83D53F1B-508F-467E-B6E8-84EED3F04D40}" type="datetime1">
              <a:rPr lang="ja-JP" altLang="en-US" smtClean="0">
                <a:solidFill>
                  <a:srgbClr val="000000"/>
                </a:solidFill>
              </a:rPr>
              <a:t>2018/11/30</a:t>
            </a:fld>
            <a:endParaRPr lang="en-US" altLang="ja-JP">
              <a:solidFill>
                <a:srgbClr val="000000"/>
              </a:solidFill>
            </a:endParaRPr>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pPr>
              <a:defRPr/>
            </a:pPr>
            <a:r>
              <a:rPr lang="ja-JP" altLang="en-US" smtClean="0">
                <a:solidFill>
                  <a:srgbClr val="000000"/>
                </a:solidFill>
              </a:rPr>
              <a:t>神戸大学 農学部　　　板倉　由佳利</a:t>
            </a:r>
            <a:endParaRPr lang="en-US" altLang="ja-JP">
              <a:solidFill>
                <a:srgbClr val="000000"/>
              </a:solidFill>
            </a:endParaRPr>
          </a:p>
        </p:txBody>
      </p:sp>
      <p:sp>
        <p:nvSpPr>
          <p:cNvPr id="5" name="スライド番号プレースホルダ 4"/>
          <p:cNvSpPr>
            <a:spLocks noGrp="1"/>
          </p:cNvSpPr>
          <p:nvPr>
            <p:ph type="sldNum" sz="quarter" idx="12"/>
          </p:nvPr>
        </p:nvSpPr>
        <p:spPr>
          <a:xfrm>
            <a:off x="6781800" y="6248400"/>
            <a:ext cx="1905000" cy="457200"/>
          </a:xfrm>
          <a:prstGeom prst="rect">
            <a:avLst/>
          </a:prstGeom>
        </p:spPr>
        <p:txBody>
          <a:bodyPr/>
          <a:lstStyle>
            <a:lvl1pPr>
              <a:defRPr/>
            </a:lvl1pPr>
          </a:lstStyle>
          <a:p>
            <a:pPr>
              <a:defRPr/>
            </a:pPr>
            <a:fld id="{0F375880-DBF1-45EF-848E-214F7BF7AFF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48170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1766FC0-0819-4BCD-8E75-61155CAD9F21}" type="datetimeFigureOut">
              <a:rPr kumimoji="1" lang="ja-JP" altLang="en-US" smtClean="0"/>
              <a:t>2018/11/30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643E4FF-867D-458A-A945-4A796FC3A829}" type="slidenum">
              <a:rPr kumimoji="1" lang="ja-JP" altLang="en-US" smtClean="0"/>
              <a:t>‹#›</a:t>
            </a:fld>
            <a:endParaRPr kumimoji="1" lang="ja-JP" altLang="en-US"/>
          </a:p>
        </p:txBody>
      </p:sp>
    </p:spTree>
    <p:extLst>
      <p:ext uri="{BB962C8B-B14F-4D97-AF65-F5344CB8AC3E}">
        <p14:creationId xmlns:p14="http://schemas.microsoft.com/office/powerpoint/2010/main" val="1759705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1766FC0-0819-4BCD-8E75-61155CAD9F21}" type="datetimeFigureOut">
              <a:rPr kumimoji="1" lang="ja-JP" altLang="en-US" smtClean="0"/>
              <a:t>2018/11/30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643E4FF-867D-458A-A945-4A796FC3A829}" type="slidenum">
              <a:rPr kumimoji="1" lang="ja-JP" altLang="en-US" smtClean="0"/>
              <a:t>‹#›</a:t>
            </a:fld>
            <a:endParaRPr kumimoji="1" lang="ja-JP" altLang="en-US"/>
          </a:p>
        </p:txBody>
      </p:sp>
    </p:spTree>
    <p:extLst>
      <p:ext uri="{BB962C8B-B14F-4D97-AF65-F5344CB8AC3E}">
        <p14:creationId xmlns:p14="http://schemas.microsoft.com/office/powerpoint/2010/main" val="3494206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1766FC0-0819-4BCD-8E75-61155CAD9F21}" type="datetimeFigureOut">
              <a:rPr kumimoji="1" lang="ja-JP" altLang="en-US" smtClean="0"/>
              <a:t>2018/11/30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643E4FF-867D-458A-A945-4A796FC3A829}" type="slidenum">
              <a:rPr kumimoji="1" lang="ja-JP" altLang="en-US" smtClean="0"/>
              <a:t>‹#›</a:t>
            </a:fld>
            <a:endParaRPr kumimoji="1" lang="ja-JP" altLang="en-US"/>
          </a:p>
        </p:txBody>
      </p:sp>
    </p:spTree>
    <p:extLst>
      <p:ext uri="{BB962C8B-B14F-4D97-AF65-F5344CB8AC3E}">
        <p14:creationId xmlns:p14="http://schemas.microsoft.com/office/powerpoint/2010/main" val="3993521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1766FC0-0819-4BCD-8E75-61155CAD9F21}" type="datetimeFigureOut">
              <a:rPr kumimoji="1" lang="ja-JP" altLang="en-US" smtClean="0"/>
              <a:t>2018/11/30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643E4FF-867D-458A-A945-4A796FC3A829}" type="slidenum">
              <a:rPr kumimoji="1" lang="ja-JP" altLang="en-US" smtClean="0"/>
              <a:t>‹#›</a:t>
            </a:fld>
            <a:endParaRPr kumimoji="1" lang="ja-JP" altLang="en-US"/>
          </a:p>
        </p:txBody>
      </p:sp>
    </p:spTree>
    <p:extLst>
      <p:ext uri="{BB962C8B-B14F-4D97-AF65-F5344CB8AC3E}">
        <p14:creationId xmlns:p14="http://schemas.microsoft.com/office/powerpoint/2010/main" val="3073039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37A9EBA-7F11-477A-8A2A-6D625DBE1994}" type="datetime1">
              <a:rPr kumimoji="1" lang="ja-JP" altLang="en-US" smtClean="0"/>
              <a:t>2018/11/30</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6" name="スライド番号プレースホルダー 5"/>
          <p:cNvSpPr>
            <a:spLocks noGrp="1"/>
          </p:cNvSpPr>
          <p:nvPr>
            <p:ph type="sldNum" sz="quarter" idx="12"/>
          </p:nvPr>
        </p:nvSpPr>
        <p:spPr/>
        <p:txBody>
          <a:bodyPr/>
          <a:lstStyle/>
          <a:p>
            <a:fld id="{05401AB5-A690-4BB7-8F80-238F9FA51F29}" type="slidenum">
              <a:rPr kumimoji="1" lang="ja-JP" altLang="en-US" smtClean="0"/>
              <a:t>‹#›</a:t>
            </a:fld>
            <a:endParaRPr kumimoji="1" lang="ja-JP" altLang="en-US"/>
          </a:p>
        </p:txBody>
      </p:sp>
    </p:spTree>
    <p:extLst>
      <p:ext uri="{BB962C8B-B14F-4D97-AF65-F5344CB8AC3E}">
        <p14:creationId xmlns:p14="http://schemas.microsoft.com/office/powerpoint/2010/main" val="2469635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E1766FC0-0819-4BCD-8E75-61155CAD9F21}" type="datetimeFigureOut">
              <a:rPr kumimoji="1" lang="ja-JP" altLang="en-US" smtClean="0"/>
              <a:t>2018/11/30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643E4FF-867D-458A-A945-4A796FC3A829}" type="slidenum">
              <a:rPr kumimoji="1" lang="ja-JP" altLang="en-US" smtClean="0"/>
              <a:t>‹#›</a:t>
            </a:fld>
            <a:endParaRPr kumimoji="1" lang="ja-JP" altLang="en-US"/>
          </a:p>
        </p:txBody>
      </p:sp>
    </p:spTree>
    <p:extLst>
      <p:ext uri="{BB962C8B-B14F-4D97-AF65-F5344CB8AC3E}">
        <p14:creationId xmlns:p14="http://schemas.microsoft.com/office/powerpoint/2010/main" val="463448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1766FC0-0819-4BCD-8E75-61155CAD9F21}" type="datetimeFigureOut">
              <a:rPr kumimoji="1" lang="ja-JP" altLang="en-US" smtClean="0"/>
              <a:t>2018/11/30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643E4FF-867D-458A-A945-4A796FC3A829}" type="slidenum">
              <a:rPr kumimoji="1" lang="ja-JP" altLang="en-US" smtClean="0"/>
              <a:t>‹#›</a:t>
            </a:fld>
            <a:endParaRPr kumimoji="1" lang="ja-JP" altLang="en-US"/>
          </a:p>
        </p:txBody>
      </p:sp>
    </p:spTree>
    <p:extLst>
      <p:ext uri="{BB962C8B-B14F-4D97-AF65-F5344CB8AC3E}">
        <p14:creationId xmlns:p14="http://schemas.microsoft.com/office/powerpoint/2010/main" val="34651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1766FC0-0819-4BCD-8E75-61155CAD9F21}" type="datetimeFigureOut">
              <a:rPr kumimoji="1" lang="ja-JP" altLang="en-US" smtClean="0"/>
              <a:t>2018/11/30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643E4FF-867D-458A-A945-4A796FC3A829}" type="slidenum">
              <a:rPr kumimoji="1" lang="ja-JP" altLang="en-US" smtClean="0"/>
              <a:t>‹#›</a:t>
            </a:fld>
            <a:endParaRPr kumimoji="1" lang="ja-JP" altLang="en-US"/>
          </a:p>
        </p:txBody>
      </p:sp>
    </p:spTree>
    <p:extLst>
      <p:ext uri="{BB962C8B-B14F-4D97-AF65-F5344CB8AC3E}">
        <p14:creationId xmlns:p14="http://schemas.microsoft.com/office/powerpoint/2010/main" val="48798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1766FC0-0819-4BCD-8E75-61155CAD9F21}" type="datetimeFigureOut">
              <a:rPr kumimoji="1" lang="ja-JP" altLang="en-US" smtClean="0"/>
              <a:t>2018/11/30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643E4FF-867D-458A-A945-4A796FC3A829}" type="slidenum">
              <a:rPr kumimoji="1" lang="ja-JP" altLang="en-US" smtClean="0"/>
              <a:t>‹#›</a:t>
            </a:fld>
            <a:endParaRPr kumimoji="1" lang="ja-JP" altLang="en-US"/>
          </a:p>
        </p:txBody>
      </p:sp>
    </p:spTree>
    <p:extLst>
      <p:ext uri="{BB962C8B-B14F-4D97-AF65-F5344CB8AC3E}">
        <p14:creationId xmlns:p14="http://schemas.microsoft.com/office/powerpoint/2010/main" val="1394527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1766FC0-0819-4BCD-8E75-61155CAD9F21}" type="datetimeFigureOut">
              <a:rPr kumimoji="1" lang="ja-JP" altLang="en-US" smtClean="0"/>
              <a:t>2018/11/30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643E4FF-867D-458A-A945-4A796FC3A829}" type="slidenum">
              <a:rPr kumimoji="1" lang="ja-JP" altLang="en-US" smtClean="0"/>
              <a:t>‹#›</a:t>
            </a:fld>
            <a:endParaRPr kumimoji="1" lang="ja-JP" altLang="en-US"/>
          </a:p>
        </p:txBody>
      </p:sp>
    </p:spTree>
    <p:extLst>
      <p:ext uri="{BB962C8B-B14F-4D97-AF65-F5344CB8AC3E}">
        <p14:creationId xmlns:p14="http://schemas.microsoft.com/office/powerpoint/2010/main" val="1744853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1766FC0-0819-4BCD-8E75-61155CAD9F21}" type="datetimeFigureOut">
              <a:rPr kumimoji="1" lang="ja-JP" altLang="en-US" smtClean="0"/>
              <a:t>2018/11/30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643E4FF-867D-458A-A945-4A796FC3A829}" type="slidenum">
              <a:rPr kumimoji="1" lang="ja-JP" altLang="en-US" smtClean="0"/>
              <a:t>‹#›</a:t>
            </a:fld>
            <a:endParaRPr kumimoji="1" lang="ja-JP" altLang="en-US"/>
          </a:p>
        </p:txBody>
      </p:sp>
    </p:spTree>
    <p:extLst>
      <p:ext uri="{BB962C8B-B14F-4D97-AF65-F5344CB8AC3E}">
        <p14:creationId xmlns:p14="http://schemas.microsoft.com/office/powerpoint/2010/main" val="2757591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1766FC0-0819-4BCD-8E75-61155CAD9F21}" type="datetimeFigureOut">
              <a:rPr kumimoji="1" lang="ja-JP" altLang="en-US" smtClean="0"/>
              <a:t>2018/11/30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643E4FF-867D-458A-A945-4A796FC3A829}" type="slidenum">
              <a:rPr kumimoji="1" lang="ja-JP" altLang="en-US" smtClean="0"/>
              <a:t>‹#›</a:t>
            </a:fld>
            <a:endParaRPr kumimoji="1" lang="ja-JP" altLang="en-US"/>
          </a:p>
        </p:txBody>
      </p:sp>
    </p:spTree>
    <p:extLst>
      <p:ext uri="{BB962C8B-B14F-4D97-AF65-F5344CB8AC3E}">
        <p14:creationId xmlns:p14="http://schemas.microsoft.com/office/powerpoint/2010/main" val="3149840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6679993-097D-4B9D-AA41-1E1C01C781DD}" type="datetimeFigureOut">
              <a:rPr kumimoji="1" lang="ja-JP" altLang="en-US" smtClean="0"/>
              <a:t>2018/11/30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6D5262B-B0CE-449D-A886-18B0EF599426}" type="slidenum">
              <a:rPr kumimoji="1" lang="ja-JP" altLang="en-US" smtClean="0"/>
              <a:t>‹#›</a:t>
            </a:fld>
            <a:endParaRPr kumimoji="1" lang="ja-JP" altLang="en-US"/>
          </a:p>
        </p:txBody>
      </p:sp>
    </p:spTree>
    <p:extLst>
      <p:ext uri="{BB962C8B-B14F-4D97-AF65-F5344CB8AC3E}">
        <p14:creationId xmlns:p14="http://schemas.microsoft.com/office/powerpoint/2010/main" val="1759705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6679993-097D-4B9D-AA41-1E1C01C781DD}" type="datetimeFigureOut">
              <a:rPr kumimoji="1" lang="ja-JP" altLang="en-US" smtClean="0"/>
              <a:t>2018/11/30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6D5262B-B0CE-449D-A886-18B0EF599426}" type="slidenum">
              <a:rPr kumimoji="1" lang="ja-JP" altLang="en-US" smtClean="0"/>
              <a:t>‹#›</a:t>
            </a:fld>
            <a:endParaRPr kumimoji="1" lang="ja-JP" altLang="en-US"/>
          </a:p>
        </p:txBody>
      </p:sp>
    </p:spTree>
    <p:extLst>
      <p:ext uri="{BB962C8B-B14F-4D97-AF65-F5344CB8AC3E}">
        <p14:creationId xmlns:p14="http://schemas.microsoft.com/office/powerpoint/2010/main" val="34942069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B6679993-097D-4B9D-AA41-1E1C01C781DD}" type="datetimeFigureOut">
              <a:rPr kumimoji="1" lang="ja-JP" altLang="en-US" smtClean="0"/>
              <a:t>2018/11/30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6D5262B-B0CE-449D-A886-18B0EF599426}" type="slidenum">
              <a:rPr kumimoji="1" lang="ja-JP" altLang="en-US" smtClean="0"/>
              <a:t>‹#›</a:t>
            </a:fld>
            <a:endParaRPr kumimoji="1" lang="ja-JP" altLang="en-US"/>
          </a:p>
        </p:txBody>
      </p:sp>
    </p:spTree>
    <p:extLst>
      <p:ext uri="{BB962C8B-B14F-4D97-AF65-F5344CB8AC3E}">
        <p14:creationId xmlns:p14="http://schemas.microsoft.com/office/powerpoint/2010/main" val="3993521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996730D-473D-4343-BA64-E1AA550E0167}" type="datetime1">
              <a:rPr kumimoji="1" lang="ja-JP" altLang="en-US" smtClean="0"/>
              <a:t>2018/11/30</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6" name="スライド番号プレースホルダー 5"/>
          <p:cNvSpPr>
            <a:spLocks noGrp="1"/>
          </p:cNvSpPr>
          <p:nvPr>
            <p:ph type="sldNum" sz="quarter" idx="12"/>
          </p:nvPr>
        </p:nvSpPr>
        <p:spPr/>
        <p:txBody>
          <a:bodyPr/>
          <a:lstStyle/>
          <a:p>
            <a:fld id="{05401AB5-A690-4BB7-8F80-238F9FA51F29}" type="slidenum">
              <a:rPr kumimoji="1" lang="ja-JP" altLang="en-US" smtClean="0"/>
              <a:t>‹#›</a:t>
            </a:fld>
            <a:endParaRPr kumimoji="1" lang="ja-JP" altLang="en-US"/>
          </a:p>
        </p:txBody>
      </p:sp>
    </p:spTree>
    <p:extLst>
      <p:ext uri="{BB962C8B-B14F-4D97-AF65-F5344CB8AC3E}">
        <p14:creationId xmlns:p14="http://schemas.microsoft.com/office/powerpoint/2010/main" val="16462583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B6679993-097D-4B9D-AA41-1E1C01C781DD}" type="datetimeFigureOut">
              <a:rPr kumimoji="1" lang="ja-JP" altLang="en-US" smtClean="0"/>
              <a:t>2018/11/30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6D5262B-B0CE-449D-A886-18B0EF599426}" type="slidenum">
              <a:rPr kumimoji="1" lang="ja-JP" altLang="en-US" smtClean="0"/>
              <a:t>‹#›</a:t>
            </a:fld>
            <a:endParaRPr kumimoji="1" lang="ja-JP" altLang="en-US"/>
          </a:p>
        </p:txBody>
      </p:sp>
    </p:spTree>
    <p:extLst>
      <p:ext uri="{BB962C8B-B14F-4D97-AF65-F5344CB8AC3E}">
        <p14:creationId xmlns:p14="http://schemas.microsoft.com/office/powerpoint/2010/main" val="3073039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B6679993-097D-4B9D-AA41-1E1C01C781DD}" type="datetimeFigureOut">
              <a:rPr kumimoji="1" lang="ja-JP" altLang="en-US" smtClean="0"/>
              <a:t>2018/11/30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6D5262B-B0CE-449D-A886-18B0EF599426}" type="slidenum">
              <a:rPr kumimoji="1" lang="ja-JP" altLang="en-US" smtClean="0"/>
              <a:t>‹#›</a:t>
            </a:fld>
            <a:endParaRPr kumimoji="1" lang="ja-JP" altLang="en-US"/>
          </a:p>
        </p:txBody>
      </p:sp>
    </p:spTree>
    <p:extLst>
      <p:ext uri="{BB962C8B-B14F-4D97-AF65-F5344CB8AC3E}">
        <p14:creationId xmlns:p14="http://schemas.microsoft.com/office/powerpoint/2010/main" val="4634481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B6679993-097D-4B9D-AA41-1E1C01C781DD}" type="datetimeFigureOut">
              <a:rPr kumimoji="1" lang="ja-JP" altLang="en-US" smtClean="0"/>
              <a:t>2018/11/30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6D5262B-B0CE-449D-A886-18B0EF599426}" type="slidenum">
              <a:rPr kumimoji="1" lang="ja-JP" altLang="en-US" smtClean="0"/>
              <a:t>‹#›</a:t>
            </a:fld>
            <a:endParaRPr kumimoji="1" lang="ja-JP" altLang="en-US"/>
          </a:p>
        </p:txBody>
      </p:sp>
    </p:spTree>
    <p:extLst>
      <p:ext uri="{BB962C8B-B14F-4D97-AF65-F5344CB8AC3E}">
        <p14:creationId xmlns:p14="http://schemas.microsoft.com/office/powerpoint/2010/main" val="346514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6679993-097D-4B9D-AA41-1E1C01C781DD}" type="datetimeFigureOut">
              <a:rPr kumimoji="1" lang="ja-JP" altLang="en-US" smtClean="0"/>
              <a:t>2018/11/30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6D5262B-B0CE-449D-A886-18B0EF599426}" type="slidenum">
              <a:rPr kumimoji="1" lang="ja-JP" altLang="en-US" smtClean="0"/>
              <a:t>‹#›</a:t>
            </a:fld>
            <a:endParaRPr kumimoji="1" lang="ja-JP" altLang="en-US"/>
          </a:p>
        </p:txBody>
      </p:sp>
      <p:graphicFrame>
        <p:nvGraphicFramePr>
          <p:cNvPr id="5" name="オブジェクト 4"/>
          <p:cNvGraphicFramePr>
            <a:graphicFrameLocks noChangeAspect="1"/>
          </p:cNvGraphicFramePr>
          <p:nvPr userDrawn="1">
            <p:extLst>
              <p:ext uri="{D42A27DB-BD31-4B8C-83A1-F6EECF244321}">
                <p14:modId xmlns:p14="http://schemas.microsoft.com/office/powerpoint/2010/main" val="3674878191"/>
              </p:ext>
            </p:extLst>
          </p:nvPr>
        </p:nvGraphicFramePr>
        <p:xfrm>
          <a:off x="0" y="0"/>
          <a:ext cx="9144000" cy="6857206"/>
        </p:xfrm>
        <a:graphic>
          <a:graphicData uri="http://schemas.openxmlformats.org/presentationml/2006/ole">
            <mc:AlternateContent xmlns:mc="http://schemas.openxmlformats.org/markup-compatibility/2006">
              <mc:Choice xmlns:v="urn:schemas-microsoft-com:vml" Requires="v">
                <p:oleObj spid="_x0000_s12291" name="プレゼンテーション" r:id="rId3" imgW="4570501" imgH="3427618" progId="PowerPoint.Show.12">
                  <p:embed/>
                </p:oleObj>
              </mc:Choice>
              <mc:Fallback>
                <p:oleObj name="プレゼンテーション" r:id="rId3" imgW="4570501" imgH="3427618" progId="PowerPoint.Show.12">
                  <p:embed/>
                  <p:pic>
                    <p:nvPicPr>
                      <p:cNvPr id="0" name=""/>
                      <p:cNvPicPr/>
                      <p:nvPr/>
                    </p:nvPicPr>
                    <p:blipFill>
                      <a:blip r:embed="rId4"/>
                      <a:stretch>
                        <a:fillRect/>
                      </a:stretch>
                    </p:blipFill>
                    <p:spPr>
                      <a:xfrm>
                        <a:off x="0" y="0"/>
                        <a:ext cx="9144000" cy="6857206"/>
                      </a:xfrm>
                      <a:prstGeom prst="rect">
                        <a:avLst/>
                      </a:prstGeom>
                    </p:spPr>
                  </p:pic>
                </p:oleObj>
              </mc:Fallback>
            </mc:AlternateContent>
          </a:graphicData>
        </a:graphic>
      </p:graphicFrame>
    </p:spTree>
    <p:extLst>
      <p:ext uri="{BB962C8B-B14F-4D97-AF65-F5344CB8AC3E}">
        <p14:creationId xmlns:p14="http://schemas.microsoft.com/office/powerpoint/2010/main" val="4879860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6679993-097D-4B9D-AA41-1E1C01C781DD}" type="datetimeFigureOut">
              <a:rPr kumimoji="1" lang="ja-JP" altLang="en-US" smtClean="0"/>
              <a:t>2018/11/30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6D5262B-B0CE-449D-A886-18B0EF599426}" type="slidenum">
              <a:rPr kumimoji="1" lang="ja-JP" altLang="en-US" smtClean="0"/>
              <a:t>‹#›</a:t>
            </a:fld>
            <a:endParaRPr kumimoji="1" lang="ja-JP" altLang="en-US"/>
          </a:p>
        </p:txBody>
      </p:sp>
    </p:spTree>
    <p:extLst>
      <p:ext uri="{BB962C8B-B14F-4D97-AF65-F5344CB8AC3E}">
        <p14:creationId xmlns:p14="http://schemas.microsoft.com/office/powerpoint/2010/main" val="13945272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6679993-097D-4B9D-AA41-1E1C01C781DD}" type="datetimeFigureOut">
              <a:rPr kumimoji="1" lang="ja-JP" altLang="en-US" smtClean="0"/>
              <a:t>2018/11/30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6D5262B-B0CE-449D-A886-18B0EF599426}" type="slidenum">
              <a:rPr kumimoji="1" lang="ja-JP" altLang="en-US" smtClean="0"/>
              <a:t>‹#›</a:t>
            </a:fld>
            <a:endParaRPr kumimoji="1" lang="ja-JP" altLang="en-US"/>
          </a:p>
        </p:txBody>
      </p:sp>
    </p:spTree>
    <p:extLst>
      <p:ext uri="{BB962C8B-B14F-4D97-AF65-F5344CB8AC3E}">
        <p14:creationId xmlns:p14="http://schemas.microsoft.com/office/powerpoint/2010/main" val="1744853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6679993-097D-4B9D-AA41-1E1C01C781DD}" type="datetimeFigureOut">
              <a:rPr kumimoji="1" lang="ja-JP" altLang="en-US" smtClean="0"/>
              <a:t>2018/11/30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6D5262B-B0CE-449D-A886-18B0EF599426}" type="slidenum">
              <a:rPr kumimoji="1" lang="ja-JP" altLang="en-US" smtClean="0"/>
              <a:t>‹#›</a:t>
            </a:fld>
            <a:endParaRPr kumimoji="1" lang="ja-JP" altLang="en-US"/>
          </a:p>
        </p:txBody>
      </p:sp>
    </p:spTree>
    <p:extLst>
      <p:ext uri="{BB962C8B-B14F-4D97-AF65-F5344CB8AC3E}">
        <p14:creationId xmlns:p14="http://schemas.microsoft.com/office/powerpoint/2010/main" val="27575916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6679993-097D-4B9D-AA41-1E1C01C781DD}" type="datetimeFigureOut">
              <a:rPr kumimoji="1" lang="ja-JP" altLang="en-US" smtClean="0"/>
              <a:t>2018/11/30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6D5262B-B0CE-449D-A886-18B0EF599426}" type="slidenum">
              <a:rPr kumimoji="1" lang="ja-JP" altLang="en-US" smtClean="0"/>
              <a:t>‹#›</a:t>
            </a:fld>
            <a:endParaRPr kumimoji="1" lang="ja-JP" altLang="en-US"/>
          </a:p>
        </p:txBody>
      </p:sp>
    </p:spTree>
    <p:extLst>
      <p:ext uri="{BB962C8B-B14F-4D97-AF65-F5344CB8AC3E}">
        <p14:creationId xmlns:p14="http://schemas.microsoft.com/office/powerpoint/2010/main" val="3149840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0AE74966-5EF5-4A57-9F77-E0943B443F05}" type="datetime1">
              <a:rPr kumimoji="1" lang="ja-JP" altLang="en-US" smtClean="0"/>
              <a:t>2018/11/30</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7" name="スライド番号プレースホルダー 6"/>
          <p:cNvSpPr>
            <a:spLocks noGrp="1"/>
          </p:cNvSpPr>
          <p:nvPr>
            <p:ph type="sldNum" sz="quarter" idx="12"/>
          </p:nvPr>
        </p:nvSpPr>
        <p:spPr/>
        <p:txBody>
          <a:bodyPr/>
          <a:lstStyle/>
          <a:p>
            <a:fld id="{05401AB5-A690-4BB7-8F80-238F9FA51F29}" type="slidenum">
              <a:rPr kumimoji="1" lang="ja-JP" altLang="en-US" smtClean="0"/>
              <a:t>‹#›</a:t>
            </a:fld>
            <a:endParaRPr kumimoji="1" lang="ja-JP" altLang="en-US"/>
          </a:p>
        </p:txBody>
      </p:sp>
    </p:spTree>
    <p:extLst>
      <p:ext uri="{BB962C8B-B14F-4D97-AF65-F5344CB8AC3E}">
        <p14:creationId xmlns:p14="http://schemas.microsoft.com/office/powerpoint/2010/main" val="1851669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9E44F84F-6FF3-4F3F-B85F-F57A49A9E2A8}" type="datetime1">
              <a:rPr kumimoji="1" lang="ja-JP" altLang="en-US" smtClean="0"/>
              <a:t>2018/11/30</a:t>
            </a:fld>
            <a:endParaRPr kumimoji="1" lang="ja-JP" altLang="en-US"/>
          </a:p>
        </p:txBody>
      </p:sp>
      <p:sp>
        <p:nvSpPr>
          <p:cNvPr id="8" name="フッター プレースホルダー 7"/>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9" name="スライド番号プレースホルダー 8"/>
          <p:cNvSpPr>
            <a:spLocks noGrp="1"/>
          </p:cNvSpPr>
          <p:nvPr>
            <p:ph type="sldNum" sz="quarter" idx="12"/>
          </p:nvPr>
        </p:nvSpPr>
        <p:spPr/>
        <p:txBody>
          <a:bodyPr/>
          <a:lstStyle/>
          <a:p>
            <a:fld id="{05401AB5-A690-4BB7-8F80-238F9FA51F29}" type="slidenum">
              <a:rPr kumimoji="1" lang="ja-JP" altLang="en-US" smtClean="0"/>
              <a:t>‹#›</a:t>
            </a:fld>
            <a:endParaRPr kumimoji="1" lang="ja-JP" altLang="en-US"/>
          </a:p>
        </p:txBody>
      </p:sp>
    </p:spTree>
    <p:extLst>
      <p:ext uri="{BB962C8B-B14F-4D97-AF65-F5344CB8AC3E}">
        <p14:creationId xmlns:p14="http://schemas.microsoft.com/office/powerpoint/2010/main" val="2640041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FB413E4B-C4F5-4560-9B4E-830B704DDCFD}" type="datetime1">
              <a:rPr kumimoji="1" lang="ja-JP" altLang="en-US" smtClean="0"/>
              <a:t>2018/11/30</a:t>
            </a:fld>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5" name="スライド番号プレースホルダー 4"/>
          <p:cNvSpPr>
            <a:spLocks noGrp="1"/>
          </p:cNvSpPr>
          <p:nvPr>
            <p:ph type="sldNum" sz="quarter" idx="12"/>
          </p:nvPr>
        </p:nvSpPr>
        <p:spPr/>
        <p:txBody>
          <a:bodyPr/>
          <a:lstStyle/>
          <a:p>
            <a:fld id="{05401AB5-A690-4BB7-8F80-238F9FA51F29}" type="slidenum">
              <a:rPr kumimoji="1" lang="ja-JP" altLang="en-US" smtClean="0"/>
              <a:t>‹#›</a:t>
            </a:fld>
            <a:endParaRPr kumimoji="1" lang="ja-JP" altLang="en-US"/>
          </a:p>
        </p:txBody>
      </p:sp>
    </p:spTree>
    <p:extLst>
      <p:ext uri="{BB962C8B-B14F-4D97-AF65-F5344CB8AC3E}">
        <p14:creationId xmlns:p14="http://schemas.microsoft.com/office/powerpoint/2010/main" val="3423903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6D934E5-284C-4760-9896-2E5BA5AD89AD}" type="datetime1">
              <a:rPr kumimoji="1" lang="ja-JP" altLang="en-US" smtClean="0"/>
              <a:t>2018/11/30</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4" name="スライド番号プレースホルダー 3"/>
          <p:cNvSpPr>
            <a:spLocks noGrp="1"/>
          </p:cNvSpPr>
          <p:nvPr>
            <p:ph type="sldNum" sz="quarter" idx="12"/>
          </p:nvPr>
        </p:nvSpPr>
        <p:spPr/>
        <p:txBody>
          <a:bodyPr/>
          <a:lstStyle/>
          <a:p>
            <a:fld id="{05401AB5-A690-4BB7-8F80-238F9FA51F29}" type="slidenum">
              <a:rPr kumimoji="1" lang="ja-JP" altLang="en-US" smtClean="0"/>
              <a:t>‹#›</a:t>
            </a:fld>
            <a:endParaRPr kumimoji="1" lang="ja-JP" altLang="en-US"/>
          </a:p>
        </p:txBody>
      </p:sp>
    </p:spTree>
    <p:extLst>
      <p:ext uri="{BB962C8B-B14F-4D97-AF65-F5344CB8AC3E}">
        <p14:creationId xmlns:p14="http://schemas.microsoft.com/office/powerpoint/2010/main" val="1637457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6E4DDC0-D5C5-4F48-824F-E27ADA39624F}" type="datetime1">
              <a:rPr kumimoji="1" lang="ja-JP" altLang="en-US" smtClean="0"/>
              <a:t>2018/11/30</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7" name="スライド番号プレースホルダー 6"/>
          <p:cNvSpPr>
            <a:spLocks noGrp="1"/>
          </p:cNvSpPr>
          <p:nvPr>
            <p:ph type="sldNum" sz="quarter" idx="12"/>
          </p:nvPr>
        </p:nvSpPr>
        <p:spPr/>
        <p:txBody>
          <a:bodyPr/>
          <a:lstStyle/>
          <a:p>
            <a:fld id="{05401AB5-A690-4BB7-8F80-238F9FA51F29}" type="slidenum">
              <a:rPr kumimoji="1" lang="ja-JP" altLang="en-US" smtClean="0"/>
              <a:t>‹#›</a:t>
            </a:fld>
            <a:endParaRPr kumimoji="1" lang="ja-JP" altLang="en-US"/>
          </a:p>
        </p:txBody>
      </p:sp>
    </p:spTree>
    <p:extLst>
      <p:ext uri="{BB962C8B-B14F-4D97-AF65-F5344CB8AC3E}">
        <p14:creationId xmlns:p14="http://schemas.microsoft.com/office/powerpoint/2010/main" val="2173274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38B1179-B191-4EFB-B684-748DA7660DE4}" type="datetime1">
              <a:rPr kumimoji="1" lang="ja-JP" altLang="en-US" smtClean="0"/>
              <a:t>2018/11/30</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7" name="スライド番号プレースホルダー 6"/>
          <p:cNvSpPr>
            <a:spLocks noGrp="1"/>
          </p:cNvSpPr>
          <p:nvPr>
            <p:ph type="sldNum" sz="quarter" idx="12"/>
          </p:nvPr>
        </p:nvSpPr>
        <p:spPr/>
        <p:txBody>
          <a:bodyPr/>
          <a:lstStyle/>
          <a:p>
            <a:fld id="{05401AB5-A690-4BB7-8F80-238F9FA51F29}" type="slidenum">
              <a:rPr kumimoji="1" lang="ja-JP" altLang="en-US" smtClean="0"/>
              <a:t>‹#›</a:t>
            </a:fld>
            <a:endParaRPr kumimoji="1" lang="ja-JP" altLang="en-US"/>
          </a:p>
        </p:txBody>
      </p:sp>
    </p:spTree>
    <p:extLst>
      <p:ext uri="{BB962C8B-B14F-4D97-AF65-F5344CB8AC3E}">
        <p14:creationId xmlns:p14="http://schemas.microsoft.com/office/powerpoint/2010/main" val="4145000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package" Target="../embeddings/Microsoft_PowerPoint_Presentation1.pptx"/><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vmlDrawing" Target="../drawings/vmlDrawing2.v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emf"/><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package" Target="../embeddings/Microsoft_PowerPoint_Presentation2.pptx"/></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439CEA-A409-4892-B674-A11BDAF6FE91}" type="datetime1">
              <a:rPr kumimoji="1" lang="ja-JP" altLang="en-US" smtClean="0"/>
              <a:t>2018/11/30</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smtClean="0"/>
              <a:t>3rd International Aquaphotomics Symposium</a:t>
            </a:r>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401AB5-A690-4BB7-8F80-238F9FA51F29}" type="slidenum">
              <a:rPr kumimoji="1" lang="ja-JP" altLang="en-US" smtClean="0"/>
              <a:t>‹#›</a:t>
            </a:fld>
            <a:endParaRPr kumimoji="1" lang="ja-JP" altLang="en-US"/>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773206952"/>
              </p:ext>
            </p:extLst>
          </p:nvPr>
        </p:nvGraphicFramePr>
        <p:xfrm>
          <a:off x="0" y="198"/>
          <a:ext cx="9144000" cy="6857207"/>
        </p:xfrm>
        <a:graphic>
          <a:graphicData uri="http://schemas.openxmlformats.org/presentationml/2006/ole">
            <mc:AlternateContent xmlns:mc="http://schemas.openxmlformats.org/markup-compatibility/2006">
              <mc:Choice xmlns:v="urn:schemas-microsoft-com:vml" Requires="v">
                <p:oleObj spid="_x0000_s10243" name="プレゼンテーション" r:id="rId18" imgW="4570501" imgH="3427618" progId="PowerPoint.Show.12">
                  <p:embed/>
                </p:oleObj>
              </mc:Choice>
              <mc:Fallback>
                <p:oleObj name="プレゼンテーション" r:id="rId18" imgW="4570501" imgH="3427618" progId="PowerPoint.Show.12">
                  <p:embed/>
                  <p:pic>
                    <p:nvPicPr>
                      <p:cNvPr id="0" name=""/>
                      <p:cNvPicPr/>
                      <p:nvPr/>
                    </p:nvPicPr>
                    <p:blipFill>
                      <a:blip r:embed="rId19"/>
                      <a:stretch>
                        <a:fillRect/>
                      </a:stretch>
                    </p:blipFill>
                    <p:spPr>
                      <a:xfrm>
                        <a:off x="0" y="198"/>
                        <a:ext cx="9144000" cy="6857207"/>
                      </a:xfrm>
                      <a:prstGeom prst="rect">
                        <a:avLst/>
                      </a:prstGeom>
                    </p:spPr>
                  </p:pic>
                </p:oleObj>
              </mc:Fallback>
            </mc:AlternateContent>
          </a:graphicData>
        </a:graphic>
      </p:graphicFrame>
    </p:spTree>
    <p:extLst>
      <p:ext uri="{BB962C8B-B14F-4D97-AF65-F5344CB8AC3E}">
        <p14:creationId xmlns:p14="http://schemas.microsoft.com/office/powerpoint/2010/main" val="142177960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iming>
    <p:tnLst>
      <p:par>
        <p:cTn id="1" dur="indefinite" restart="never" nodeType="tmRoot"/>
      </p:par>
    </p:tnLst>
  </p:timing>
  <p:hf hdr="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679993-097D-4B9D-AA41-1E1C01C781DD}" type="datetimeFigureOut">
              <a:rPr kumimoji="1" lang="ja-JP" altLang="en-US" smtClean="0"/>
              <a:t>2018/11/30</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D5262B-B0CE-449D-A886-18B0EF599426}" type="slidenum">
              <a:rPr kumimoji="1" lang="ja-JP" altLang="en-US" smtClean="0"/>
              <a:t>‹#›</a:t>
            </a:fld>
            <a:endParaRPr kumimoji="1" lang="ja-JP" altLang="en-US"/>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773206952"/>
              </p:ext>
            </p:extLst>
          </p:nvPr>
        </p:nvGraphicFramePr>
        <p:xfrm>
          <a:off x="0" y="198"/>
          <a:ext cx="9144000" cy="6857207"/>
        </p:xfrm>
        <a:graphic>
          <a:graphicData uri="http://schemas.openxmlformats.org/presentationml/2006/ole">
            <mc:AlternateContent xmlns:mc="http://schemas.openxmlformats.org/markup-compatibility/2006">
              <mc:Choice xmlns:v="urn:schemas-microsoft-com:vml" Requires="v">
                <p:oleObj spid="_x0000_s11267" name="プレゼンテーション" r:id="rId14" imgW="4570501" imgH="3427618" progId="PowerPoint.Show.12">
                  <p:embed/>
                </p:oleObj>
              </mc:Choice>
              <mc:Fallback>
                <p:oleObj name="プレゼンテーション" r:id="rId14" imgW="4570501" imgH="3427618" progId="PowerPoint.Show.12">
                  <p:embed/>
                  <p:pic>
                    <p:nvPicPr>
                      <p:cNvPr id="0" name=""/>
                      <p:cNvPicPr/>
                      <p:nvPr/>
                    </p:nvPicPr>
                    <p:blipFill>
                      <a:blip r:embed="rId15"/>
                      <a:stretch>
                        <a:fillRect/>
                      </a:stretch>
                    </p:blipFill>
                    <p:spPr>
                      <a:xfrm>
                        <a:off x="0" y="198"/>
                        <a:ext cx="9144000" cy="6857207"/>
                      </a:xfrm>
                      <a:prstGeom prst="rect">
                        <a:avLst/>
                      </a:prstGeom>
                    </p:spPr>
                  </p:pic>
                </p:oleObj>
              </mc:Fallback>
            </mc:AlternateContent>
          </a:graphicData>
        </a:graphic>
      </p:graphicFrame>
    </p:spTree>
    <p:extLst>
      <p:ext uri="{BB962C8B-B14F-4D97-AF65-F5344CB8AC3E}">
        <p14:creationId xmlns:p14="http://schemas.microsoft.com/office/powerpoint/2010/main" val="172653788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iming>
    <p:tnLst>
      <p:par>
        <p:cTn id="1" dur="indefinite" restart="never" nodeType="tmRoot"/>
      </p:par>
    </p:tnLst>
  </p:timing>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766FC0-0819-4BCD-8E75-61155CAD9F21}" type="datetimeFigureOut">
              <a:rPr kumimoji="1" lang="ja-JP" altLang="en-US" smtClean="0"/>
              <a:t>2018/11/30</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43E4FF-867D-458A-A945-4A796FC3A829}" type="slidenum">
              <a:rPr kumimoji="1" lang="ja-JP" altLang="en-US" smtClean="0"/>
              <a:t>‹#›</a:t>
            </a:fld>
            <a:endParaRPr kumimoji="1" lang="ja-JP" altLang="en-US"/>
          </a:p>
        </p:txBody>
      </p:sp>
    </p:spTree>
    <p:extLst>
      <p:ext uri="{BB962C8B-B14F-4D97-AF65-F5344CB8AC3E}">
        <p14:creationId xmlns:p14="http://schemas.microsoft.com/office/powerpoint/2010/main" val="172653788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rtsen@kobe-u.ac.jp"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14.emf"/><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15.wmf"/></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4.xml"/><Relationship Id="rId1" Type="http://schemas.openxmlformats.org/officeDocument/2006/relationships/vmlDrawing" Target="../drawings/vmlDrawing9.v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6.xml"/><Relationship Id="rId4" Type="http://schemas.openxmlformats.org/officeDocument/2006/relationships/image" Target="../media/image36.wmf"/></Relationships>
</file>

<file path=ppt/slides/_rels/slide2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cholar.google.com/scholar?oi=bibs&amp;cluster=10506279084791421370&amp;btnI=1&amp;hl=en"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hyperlink" Target="http://scholar.google.com/scholar?oi=bibs&amp;cluster=10506279084791421370&amp;btnI=1&amp;hl=en" TargetMode="Externa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hyperlink" Target="http://scholar.google.com/scholar?oi=bibs&amp;cluster=10506279084791421370&amp;btnI=1&amp;hl=en" TargetMode="External"/><Relationship Id="rId4" Type="http://schemas.openxmlformats.org/officeDocument/2006/relationships/image" Target="../media/image43.emf"/></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hyperlink" Target="http://scholar.google.com/scholar?oi=bibs&amp;cluster=10506279084791421370&amp;btnI=1&amp;hl=e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9.tif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8.png"/><Relationship Id="rId7"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hyperlink" Target="http://127.0.0.1:8081/plosone/article?id=info:doi/10.1371/journal.pone.0130698" TargetMode="Externa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7.png"/><Relationship Id="rId4" Type="http://schemas.openxmlformats.org/officeDocument/2006/relationships/hyperlink" Target="http://127.0.0.1:8081/plosone/article?id=info:doi/10.1371/journal.pone.0130698"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hyperlink" Target="http://127.0.0.1:8081/plosone/article?id=info:doi/10.1371/journal.pone.0130698" TargetMode="Externa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hyperlink" Target="http://127.0.0.1:8081/plosone/article?id=info:doi/10.1371/journal.pone.0130698" TargetMode="Externa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notesSlide" Target="../notesSlides/notesSlide3.xml"/><Relationship Id="rId7" Type="http://schemas.openxmlformats.org/officeDocument/2006/relationships/image" Target="../media/image6.e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bin"/><Relationship Id="rId5" Type="http://schemas.openxmlformats.org/officeDocument/2006/relationships/image" Target="../media/image8.png"/><Relationship Id="rId10" Type="http://schemas.openxmlformats.org/officeDocument/2006/relationships/image" Target="../media/image11.jpeg"/><Relationship Id="rId4" Type="http://schemas.openxmlformats.org/officeDocument/2006/relationships/image" Target="../media/image7.png"/><Relationship Id="rId9" Type="http://schemas.openxmlformats.org/officeDocument/2006/relationships/image" Target="../media/image10.emf"/></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12.e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11560" y="476673"/>
            <a:ext cx="7846640" cy="3123778"/>
          </a:xfrm>
        </p:spPr>
        <p:txBody>
          <a:bodyPr>
            <a:noAutofit/>
          </a:bodyPr>
          <a:lstStyle/>
          <a:p>
            <a:r>
              <a:rPr lang="en-US" altLang="ja-JP" dirty="0" err="1"/>
              <a:t>Aquaphotomics</a:t>
            </a:r>
            <a:r>
              <a:rPr lang="en-US" altLang="ja-JP" dirty="0"/>
              <a:t>: </a:t>
            </a:r>
            <a:r>
              <a:rPr lang="en-US" altLang="ja-JP" dirty="0" smtClean="0"/>
              <a:t/>
            </a:r>
            <a:br>
              <a:rPr lang="en-US" altLang="ja-JP" dirty="0" smtClean="0"/>
            </a:br>
            <a:r>
              <a:rPr lang="en-US" altLang="ja-JP" dirty="0" smtClean="0"/>
              <a:t>Introduction</a:t>
            </a:r>
            <a:endParaRPr kumimoji="1" lang="ja-JP" altLang="en-US" dirty="0"/>
          </a:p>
        </p:txBody>
      </p:sp>
      <p:sp>
        <p:nvSpPr>
          <p:cNvPr id="3" name="サブタイトル 2"/>
          <p:cNvSpPr>
            <a:spLocks noGrp="1"/>
          </p:cNvSpPr>
          <p:nvPr>
            <p:ph type="subTitle" idx="1"/>
          </p:nvPr>
        </p:nvSpPr>
        <p:spPr>
          <a:xfrm>
            <a:off x="1115616" y="4005064"/>
            <a:ext cx="6400800" cy="1752600"/>
          </a:xfrm>
        </p:spPr>
        <p:txBody>
          <a:bodyPr>
            <a:normAutofit lnSpcReduction="10000"/>
          </a:bodyPr>
          <a:lstStyle/>
          <a:p>
            <a:r>
              <a:rPr kumimoji="1" lang="en-US" altLang="ja-JP" sz="3000" dirty="0" err="1" smtClean="0">
                <a:solidFill>
                  <a:schemeClr val="tx1"/>
                </a:solidFill>
              </a:rPr>
              <a:t>Roumiana</a:t>
            </a:r>
            <a:r>
              <a:rPr kumimoji="1" lang="en-US" altLang="ja-JP" sz="3000" dirty="0" smtClean="0">
                <a:solidFill>
                  <a:schemeClr val="tx1"/>
                </a:solidFill>
              </a:rPr>
              <a:t> </a:t>
            </a:r>
            <a:r>
              <a:rPr kumimoji="1" lang="en-US" altLang="ja-JP" sz="3000" dirty="0" err="1" smtClean="0">
                <a:solidFill>
                  <a:schemeClr val="tx1"/>
                </a:solidFill>
              </a:rPr>
              <a:t>Tsenkova</a:t>
            </a:r>
            <a:endParaRPr kumimoji="1" lang="en-US" altLang="ja-JP" sz="3000" dirty="0" smtClean="0">
              <a:solidFill>
                <a:schemeClr val="tx1"/>
              </a:solidFill>
            </a:endParaRPr>
          </a:p>
          <a:p>
            <a:r>
              <a:rPr lang="en-US" altLang="ja-JP" sz="2400" dirty="0" smtClean="0">
                <a:solidFill>
                  <a:schemeClr val="tx1"/>
                </a:solidFill>
              </a:rPr>
              <a:t>Kobe University, Japan</a:t>
            </a:r>
            <a:endParaRPr kumimoji="1" lang="en-US" altLang="ja-JP" sz="2400" dirty="0" smtClean="0">
              <a:solidFill>
                <a:schemeClr val="tx1"/>
              </a:solidFill>
            </a:endParaRPr>
          </a:p>
          <a:p>
            <a:r>
              <a:rPr lang="en-US" altLang="ja-JP" sz="2400" dirty="0" smtClean="0">
                <a:solidFill>
                  <a:schemeClr val="tx1"/>
                </a:solidFill>
                <a:hlinkClick r:id="rId2"/>
              </a:rPr>
              <a:t>rtsen@kobe-u.ac.jp</a:t>
            </a:r>
            <a:endParaRPr lang="en-US" altLang="ja-JP" sz="2400" dirty="0" smtClean="0">
              <a:solidFill>
                <a:schemeClr val="tx1"/>
              </a:solidFill>
            </a:endParaRPr>
          </a:p>
          <a:p>
            <a:r>
              <a:rPr lang="en-US" altLang="ja-JP" sz="2400" dirty="0" smtClean="0">
                <a:solidFill>
                  <a:schemeClr val="tx1"/>
                </a:solidFill>
              </a:rPr>
              <a:t>www.a</a:t>
            </a:r>
            <a:r>
              <a:rPr kumimoji="1" lang="en-US" altLang="ja-JP" sz="2400" dirty="0" smtClean="0">
                <a:solidFill>
                  <a:schemeClr val="tx1"/>
                </a:solidFill>
              </a:rPr>
              <a:t>quaphotomics.com</a:t>
            </a:r>
            <a:endParaRPr kumimoji="1" lang="ja-JP" altLang="en-US" sz="2400" dirty="0">
              <a:solidFill>
                <a:schemeClr val="tx1"/>
              </a:solidFill>
            </a:endParaRPr>
          </a:p>
        </p:txBody>
      </p:sp>
      <p:sp>
        <p:nvSpPr>
          <p:cNvPr id="4" name="日付プレースホルダー 3"/>
          <p:cNvSpPr>
            <a:spLocks noGrp="1"/>
          </p:cNvSpPr>
          <p:nvPr>
            <p:ph type="dt" sz="half" idx="10"/>
          </p:nvPr>
        </p:nvSpPr>
        <p:spPr/>
        <p:txBody>
          <a:bodyPr/>
          <a:lstStyle/>
          <a:p>
            <a:fld id="{1F229AEC-8BA0-4F51-9F90-C7C4EB7A5EB5}" type="datetime1">
              <a:rPr kumimoji="1" lang="ja-JP" altLang="en-US" smtClean="0"/>
              <a:t>2018/11/30</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6" name="スライド番号プレースホルダー 5"/>
          <p:cNvSpPr>
            <a:spLocks noGrp="1"/>
          </p:cNvSpPr>
          <p:nvPr>
            <p:ph type="sldNum" sz="quarter" idx="12"/>
          </p:nvPr>
        </p:nvSpPr>
        <p:spPr/>
        <p:txBody>
          <a:bodyPr/>
          <a:lstStyle/>
          <a:p>
            <a:fld id="{05401AB5-A690-4BB7-8F80-238F9FA51F29}" type="slidenum">
              <a:rPr kumimoji="1" lang="ja-JP" altLang="en-US" smtClean="0"/>
              <a:t>1</a:t>
            </a:fld>
            <a:endParaRPr kumimoji="1" lang="ja-JP" altLang="en-US" dirty="0"/>
          </a:p>
        </p:txBody>
      </p:sp>
      <p:pic>
        <p:nvPicPr>
          <p:cNvPr id="1026" name="Picture 2" descr="C:\Users\RTSENK~1\AppData\Local\Temp\aquaphotomics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3501008"/>
            <a:ext cx="2355282" cy="2974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7313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ChangeArrowheads="1"/>
          </p:cNvSpPr>
          <p:nvPr/>
        </p:nvSpPr>
        <p:spPr bwMode="auto">
          <a:xfrm>
            <a:off x="-266700" y="685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endParaRPr lang="ja-JP" altLang="en-US"/>
          </a:p>
        </p:txBody>
      </p:sp>
      <p:sp>
        <p:nvSpPr>
          <p:cNvPr id="1028" name="Rectangle 3"/>
          <p:cNvSpPr>
            <a:spLocks noChangeArrowheads="1"/>
          </p:cNvSpPr>
          <p:nvPr/>
        </p:nvSpPr>
        <p:spPr bwMode="auto">
          <a:xfrm>
            <a:off x="-266700" y="685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endParaRPr lang="ja-JP" altLang="en-US"/>
          </a:p>
        </p:txBody>
      </p:sp>
      <p:graphicFrame>
        <p:nvGraphicFramePr>
          <p:cNvPr id="1026" name="Object 2"/>
          <p:cNvGraphicFramePr>
            <a:graphicFrameLocks noGrp="1" noChangeAspect="1"/>
          </p:cNvGraphicFramePr>
          <p:nvPr>
            <p:ph type="chart" idx="1"/>
          </p:nvPr>
        </p:nvGraphicFramePr>
        <p:xfrm>
          <a:off x="914400" y="1284288"/>
          <a:ext cx="7772400" cy="3521075"/>
        </p:xfrm>
        <a:graphic>
          <a:graphicData uri="http://schemas.openxmlformats.org/presentationml/2006/ole">
            <mc:AlternateContent xmlns:mc="http://schemas.openxmlformats.org/markup-compatibility/2006">
              <mc:Choice xmlns:v="urn:schemas-microsoft-com:vml" Requires="v">
                <p:oleObj spid="_x0000_s6157" name="ﾋﾞｯﾄﾏｯﾌﾟ ｲﾒｰｼﾞ" r:id="rId3" imgW="3952381" imgH="1790476" progId="Paint.Picture">
                  <p:embed/>
                </p:oleObj>
              </mc:Choice>
              <mc:Fallback>
                <p:oleObj name="ﾋﾞｯﾄﾏｯﾌﾟ ｲﾒｰｼﾞ" r:id="rId3" imgW="3952381" imgH="1790476"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284288"/>
                        <a:ext cx="7772400" cy="3521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日付プレースホルダー 1"/>
          <p:cNvSpPr>
            <a:spLocks noGrp="1"/>
          </p:cNvSpPr>
          <p:nvPr>
            <p:ph type="dt" sz="half" idx="10"/>
          </p:nvPr>
        </p:nvSpPr>
        <p:spPr/>
        <p:txBody>
          <a:bodyPr/>
          <a:lstStyle/>
          <a:p>
            <a:pPr>
              <a:defRPr/>
            </a:pPr>
            <a:r>
              <a:rPr lang="en-US" altLang="ja-JP" smtClean="0"/>
              <a:t>2014/11/13</a:t>
            </a:r>
            <a:endParaRPr lang="en-US" altLang="ja-JP"/>
          </a:p>
        </p:txBody>
      </p:sp>
      <p:sp>
        <p:nvSpPr>
          <p:cNvPr id="3" name="フッター プレースホルダー 2"/>
          <p:cNvSpPr>
            <a:spLocks noGrp="1"/>
          </p:cNvSpPr>
          <p:nvPr>
            <p:ph type="ftr" sz="quarter" idx="11"/>
          </p:nvPr>
        </p:nvSpPr>
        <p:spPr/>
        <p:txBody>
          <a:bodyPr/>
          <a:lstStyle/>
          <a:p>
            <a:pPr>
              <a:defRPr/>
            </a:pPr>
            <a:r>
              <a:rPr lang="en-US" altLang="ja-JP" smtClean="0"/>
              <a:t>Kita Kyushu 2014 JAACT</a:t>
            </a:r>
            <a:endParaRPr lang="en-US" altLang="ja-JP"/>
          </a:p>
        </p:txBody>
      </p:sp>
      <p:sp>
        <p:nvSpPr>
          <p:cNvPr id="4" name="スライド番号プレースホルダー 3"/>
          <p:cNvSpPr>
            <a:spLocks noGrp="1"/>
          </p:cNvSpPr>
          <p:nvPr>
            <p:ph type="sldNum" sz="quarter" idx="12"/>
          </p:nvPr>
        </p:nvSpPr>
        <p:spPr/>
        <p:txBody>
          <a:bodyPr/>
          <a:lstStyle/>
          <a:p>
            <a:pPr>
              <a:defRPr/>
            </a:pPr>
            <a:fld id="{FCC0892A-6CE0-4B4B-82D3-FB68956AD4E8}" type="slidenum">
              <a:rPr lang="en-US" altLang="ja-JP" smtClean="0"/>
              <a:pPr>
                <a:defRPr/>
              </a:pPr>
              <a:t>10</a:t>
            </a:fld>
            <a:endParaRPr lang="en-US" altLang="ja-JP"/>
          </a:p>
        </p:txBody>
      </p:sp>
      <p:sp>
        <p:nvSpPr>
          <p:cNvPr id="1029" name="Line 5"/>
          <p:cNvSpPr>
            <a:spLocks noChangeShapeType="1"/>
          </p:cNvSpPr>
          <p:nvPr/>
        </p:nvSpPr>
        <p:spPr bwMode="auto">
          <a:xfrm flipV="1">
            <a:off x="5105400" y="1371600"/>
            <a:ext cx="2971800" cy="609600"/>
          </a:xfrm>
          <a:prstGeom prst="line">
            <a:avLst/>
          </a:prstGeom>
          <a:noFill/>
          <a:ln w="5715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0" name="Text Box 6"/>
          <p:cNvSpPr txBox="1">
            <a:spLocks noChangeArrowheads="1"/>
          </p:cNvSpPr>
          <p:nvPr/>
        </p:nvSpPr>
        <p:spPr bwMode="auto">
          <a:xfrm>
            <a:off x="5292725" y="908050"/>
            <a:ext cx="19494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eaLnBrk="0" hangingPunct="0"/>
            <a:r>
              <a:rPr kumimoji="0" lang="ja-JP" altLang="en-US" sz="3200">
                <a:solidFill>
                  <a:srgbClr val="EB0531"/>
                </a:solidFill>
                <a:latin typeface="Arial" pitchFamily="34" charset="0"/>
              </a:rPr>
              <a:t>近赤外線</a:t>
            </a:r>
          </a:p>
        </p:txBody>
      </p:sp>
    </p:spTree>
    <p:extLst>
      <p:ext uri="{BB962C8B-B14F-4D97-AF65-F5344CB8AC3E}">
        <p14:creationId xmlns:p14="http://schemas.microsoft.com/office/powerpoint/2010/main" val="2146518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7181" name="Slide" r:id="rId4" imgW="4549750" imgH="3402787" progId="PowerPoint.Slide.8">
                  <p:embed/>
                </p:oleObj>
              </mc:Choice>
              <mc:Fallback>
                <p:oleObj name="Slide" r:id="rId4" imgW="4549750" imgH="3402787"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3" name="Text Box 3"/>
          <p:cNvSpPr txBox="1">
            <a:spLocks noChangeArrowheads="1"/>
          </p:cNvSpPr>
          <p:nvPr/>
        </p:nvSpPr>
        <p:spPr bwMode="auto">
          <a:xfrm>
            <a:off x="533400" y="6019800"/>
            <a:ext cx="8229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spcBef>
                <a:spcPct val="50000"/>
              </a:spcBef>
            </a:pPr>
            <a:r>
              <a:rPr kumimoji="0" lang="en-GB" altLang="ja-JP" sz="2400">
                <a:solidFill>
                  <a:srgbClr val="000099"/>
                </a:solidFill>
                <a:latin typeface="Times New Roman" pitchFamily="18" charset="0"/>
                <a:sym typeface="Symbol" pitchFamily="18" charset="2"/>
              </a:rPr>
              <a:t> = c = 3 x 10</a:t>
            </a:r>
            <a:r>
              <a:rPr kumimoji="0" lang="en-GB" altLang="ja-JP" sz="2400" baseline="30000">
                <a:solidFill>
                  <a:srgbClr val="000099"/>
                </a:solidFill>
                <a:latin typeface="Times New Roman" pitchFamily="18" charset="0"/>
                <a:sym typeface="Symbol" pitchFamily="18" charset="2"/>
              </a:rPr>
              <a:t>8 </a:t>
            </a:r>
            <a:r>
              <a:rPr kumimoji="0" lang="en-GB" altLang="ja-JP" sz="2400">
                <a:solidFill>
                  <a:srgbClr val="000099"/>
                </a:solidFill>
                <a:latin typeface="Times New Roman" pitchFamily="18" charset="0"/>
                <a:sym typeface="Symbol" pitchFamily="18" charset="2"/>
              </a:rPr>
              <a:t>m s</a:t>
            </a:r>
            <a:r>
              <a:rPr kumimoji="0" lang="en-GB" altLang="ja-JP" sz="2400" baseline="30000">
                <a:solidFill>
                  <a:srgbClr val="000099"/>
                </a:solidFill>
                <a:latin typeface="Times New Roman" pitchFamily="18" charset="0"/>
                <a:sym typeface="Symbol" pitchFamily="18" charset="2"/>
              </a:rPr>
              <a:t>-1		</a:t>
            </a:r>
            <a:r>
              <a:rPr kumimoji="0" lang="en-GB" altLang="ja-JP" sz="2400">
                <a:solidFill>
                  <a:srgbClr val="000099"/>
                </a:solidFill>
                <a:latin typeface="Times New Roman" pitchFamily="18" charset="0"/>
                <a:sym typeface="Symbol" pitchFamily="18" charset="2"/>
              </a:rPr>
              <a:t>E</a:t>
            </a:r>
            <a:r>
              <a:rPr kumimoji="0" lang="en-GB" altLang="ja-JP" sz="2400" baseline="-25000">
                <a:solidFill>
                  <a:srgbClr val="000099"/>
                </a:solidFill>
                <a:latin typeface="Times New Roman" pitchFamily="18" charset="0"/>
                <a:sym typeface="Symbol" pitchFamily="18" charset="2"/>
              </a:rPr>
              <a:t>photon </a:t>
            </a:r>
            <a:r>
              <a:rPr kumimoji="0" lang="en-GB" altLang="ja-JP" sz="2400">
                <a:solidFill>
                  <a:srgbClr val="000099"/>
                </a:solidFill>
                <a:latin typeface="Times New Roman" pitchFamily="18" charset="0"/>
                <a:sym typeface="Symbol" pitchFamily="18" charset="2"/>
              </a:rPr>
              <a:t>= h              h=6.6 x 10</a:t>
            </a:r>
            <a:r>
              <a:rPr kumimoji="0" lang="en-GB" altLang="ja-JP" sz="2400" baseline="30000">
                <a:solidFill>
                  <a:srgbClr val="000099"/>
                </a:solidFill>
                <a:latin typeface="Times New Roman" pitchFamily="18" charset="0"/>
                <a:sym typeface="Symbol" pitchFamily="18" charset="2"/>
              </a:rPr>
              <a:t>-34</a:t>
            </a:r>
            <a:r>
              <a:rPr kumimoji="0" lang="en-GB" altLang="ja-JP" sz="2400">
                <a:solidFill>
                  <a:srgbClr val="000099"/>
                </a:solidFill>
                <a:latin typeface="Times New Roman" pitchFamily="18" charset="0"/>
                <a:sym typeface="Symbol" pitchFamily="18" charset="2"/>
              </a:rPr>
              <a:t>Js</a:t>
            </a:r>
          </a:p>
        </p:txBody>
      </p:sp>
      <p:sp>
        <p:nvSpPr>
          <p:cNvPr id="4" name="テキスト ボックス 3"/>
          <p:cNvSpPr txBox="1"/>
          <p:nvPr/>
        </p:nvSpPr>
        <p:spPr>
          <a:xfrm>
            <a:off x="107504" y="6444044"/>
            <a:ext cx="3516091" cy="369332"/>
          </a:xfrm>
          <a:prstGeom prst="rect">
            <a:avLst/>
          </a:prstGeom>
          <a:noFill/>
        </p:spPr>
        <p:txBody>
          <a:bodyPr wrap="none" rtlCol="0">
            <a:spAutoFit/>
          </a:bodyPr>
          <a:lstStyle/>
          <a:p>
            <a:r>
              <a:rPr kumimoji="1" lang="en-US" altLang="ja-JP" dirty="0" smtClean="0"/>
              <a:t>Bio measurement technology  2014</a:t>
            </a:r>
            <a:endParaRPr kumimoji="1" lang="ja-JP" altLang="en-US" dirty="0"/>
          </a:p>
        </p:txBody>
      </p:sp>
      <p:sp>
        <p:nvSpPr>
          <p:cNvPr id="3" name="スライド番号プレースホルダー 2"/>
          <p:cNvSpPr>
            <a:spLocks noGrp="1"/>
          </p:cNvSpPr>
          <p:nvPr>
            <p:ph type="sldNum" sz="quarter" idx="12"/>
          </p:nvPr>
        </p:nvSpPr>
        <p:spPr/>
        <p:txBody>
          <a:bodyPr/>
          <a:lstStyle/>
          <a:p>
            <a:fld id="{1A07AC6D-46A7-4FAF-B709-54243C678476}" type="slidenum">
              <a:rPr kumimoji="1" lang="ja-JP" altLang="en-US" smtClean="0"/>
              <a:t>11</a:t>
            </a:fld>
            <a:endParaRPr kumimoji="1" lang="ja-JP" altLang="en-US"/>
          </a:p>
        </p:txBody>
      </p:sp>
    </p:spTree>
    <p:extLst>
      <p:ext uri="{BB962C8B-B14F-4D97-AF65-F5344CB8AC3E}">
        <p14:creationId xmlns:p14="http://schemas.microsoft.com/office/powerpoint/2010/main" val="23188288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327025" y="260350"/>
          <a:ext cx="8566150" cy="6335713"/>
        </p:xfrm>
        <a:graphic>
          <a:graphicData uri="http://schemas.openxmlformats.org/presentationml/2006/ole">
            <mc:AlternateContent xmlns:mc="http://schemas.openxmlformats.org/markup-compatibility/2006">
              <mc:Choice xmlns:v="urn:schemas-microsoft-com:vml" Requires="v">
                <p:oleObj spid="_x0000_s8205" name="スライド" r:id="rId3" imgW="4456080" imgH="3341520" progId="PowerPoint.Slide.8">
                  <p:embed/>
                </p:oleObj>
              </mc:Choice>
              <mc:Fallback>
                <p:oleObj name="スライド" r:id="rId3" imgW="4456080" imgH="3341520"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025" y="260350"/>
                        <a:ext cx="8566150" cy="633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日付プレースホルダー 1"/>
          <p:cNvSpPr>
            <a:spLocks noGrp="1"/>
          </p:cNvSpPr>
          <p:nvPr>
            <p:ph type="dt" sz="half" idx="10"/>
          </p:nvPr>
        </p:nvSpPr>
        <p:spPr/>
        <p:txBody>
          <a:bodyPr/>
          <a:lstStyle/>
          <a:p>
            <a:r>
              <a:rPr kumimoji="1" lang="en-US" altLang="ja-JP" smtClean="0"/>
              <a:t>2014/11/13</a:t>
            </a:r>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Kita Kyushu 2014 JAACT</a:t>
            </a:r>
            <a:endParaRPr kumimoji="1" lang="ja-JP" altLang="en-US"/>
          </a:p>
        </p:txBody>
      </p:sp>
      <p:sp>
        <p:nvSpPr>
          <p:cNvPr id="4" name="スライド番号プレースホルダー 3"/>
          <p:cNvSpPr>
            <a:spLocks noGrp="1"/>
          </p:cNvSpPr>
          <p:nvPr>
            <p:ph type="sldNum" sz="quarter" idx="12"/>
          </p:nvPr>
        </p:nvSpPr>
        <p:spPr/>
        <p:txBody>
          <a:bodyPr/>
          <a:lstStyle/>
          <a:p>
            <a:fld id="{9C767D48-2DB2-4028-BE83-41046148A226}" type="slidenum">
              <a:rPr kumimoji="1" lang="ja-JP" altLang="en-US" smtClean="0"/>
              <a:t>12</a:t>
            </a:fld>
            <a:endParaRPr kumimoji="1" lang="ja-JP" altLang="en-US"/>
          </a:p>
        </p:txBody>
      </p:sp>
    </p:spTree>
    <p:extLst>
      <p:ext uri="{BB962C8B-B14F-4D97-AF65-F5344CB8AC3E}">
        <p14:creationId xmlns:p14="http://schemas.microsoft.com/office/powerpoint/2010/main" val="39275587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roup 2"/>
          <p:cNvGrpSpPr>
            <a:grpSpLocks/>
          </p:cNvGrpSpPr>
          <p:nvPr/>
        </p:nvGrpSpPr>
        <p:grpSpPr bwMode="auto">
          <a:xfrm>
            <a:off x="1612900" y="1425575"/>
            <a:ext cx="5919788" cy="4008438"/>
            <a:chOff x="0" y="0"/>
            <a:chExt cx="3729" cy="2525"/>
          </a:xfrm>
        </p:grpSpPr>
        <p:sp>
          <p:nvSpPr>
            <p:cNvPr id="339971" name="Rectangle 3"/>
            <p:cNvSpPr>
              <a:spLocks noChangeArrowheads="1"/>
            </p:cNvSpPr>
            <p:nvPr/>
          </p:nvSpPr>
          <p:spPr bwMode="auto">
            <a:xfrm>
              <a:off x="0" y="0"/>
              <a:ext cx="372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39972" name="Rectangle 4"/>
            <p:cNvSpPr>
              <a:spLocks noChangeArrowheads="1"/>
            </p:cNvSpPr>
            <p:nvPr/>
          </p:nvSpPr>
          <p:spPr bwMode="auto">
            <a:xfrm>
              <a:off x="0" y="0"/>
              <a:ext cx="3729" cy="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kumimoji="0" lang="en-US" altLang="ja-JP" sz="800">
                  <a:latin typeface="Arial" pitchFamily="34" charset="0"/>
                  <a:cs typeface="Arial" pitchFamily="34" charset="0"/>
                </a:rPr>
                <a:t>  </a:t>
              </a:r>
              <a:r>
                <a:rPr kumimoji="0" lang="en-US" altLang="ja-JP" sz="24900">
                  <a:latin typeface="Arial" pitchFamily="34" charset="0"/>
                  <a:cs typeface="Arial" pitchFamily="34" charset="0"/>
                </a:rPr>
                <a:t> </a:t>
              </a:r>
              <a:r>
                <a:rPr kumimoji="0" lang="en-US" altLang="ja-JP" sz="800">
                  <a:latin typeface="Arial" pitchFamily="34" charset="0"/>
                  <a:cs typeface="Arial" pitchFamily="34" charset="0"/>
                </a:rPr>
                <a:t>                                                                                                                                                                                               </a:t>
              </a:r>
            </a:p>
          </p:txBody>
        </p:sp>
      </p:grpSp>
      <p:sp>
        <p:nvSpPr>
          <p:cNvPr id="339973" name="Rectangle 5"/>
          <p:cNvSpPr>
            <a:spLocks noChangeArrowheads="1"/>
          </p:cNvSpPr>
          <p:nvPr/>
        </p:nvSpPr>
        <p:spPr bwMode="auto">
          <a:xfrm>
            <a:off x="-33338" y="1371600"/>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pic>
        <p:nvPicPr>
          <p:cNvPr id="339974" name="Picture 6" descr="so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477000"/>
          </a:xfrm>
          <a:prstGeom prst="rect">
            <a:avLst/>
          </a:prstGeom>
          <a:solidFill>
            <a:schemeClr val="accent2"/>
          </a:solidFill>
        </p:spPr>
      </p:pic>
      <p:sp>
        <p:nvSpPr>
          <p:cNvPr id="2" name="日付プレースホルダー 1"/>
          <p:cNvSpPr>
            <a:spLocks noGrp="1"/>
          </p:cNvSpPr>
          <p:nvPr>
            <p:ph type="dt" sz="half" idx="10"/>
          </p:nvPr>
        </p:nvSpPr>
        <p:spPr/>
        <p:txBody>
          <a:bodyPr/>
          <a:lstStyle/>
          <a:p>
            <a:r>
              <a:rPr lang="en-US" altLang="ja-JP" smtClean="0"/>
              <a:t>2014/11/13</a:t>
            </a:r>
            <a:endParaRPr lang="en-US" altLang="ja-JP"/>
          </a:p>
        </p:txBody>
      </p:sp>
      <p:sp>
        <p:nvSpPr>
          <p:cNvPr id="3" name="フッター プレースホルダー 2"/>
          <p:cNvSpPr>
            <a:spLocks noGrp="1"/>
          </p:cNvSpPr>
          <p:nvPr>
            <p:ph type="ftr" sz="quarter" idx="11"/>
          </p:nvPr>
        </p:nvSpPr>
        <p:spPr/>
        <p:txBody>
          <a:bodyPr/>
          <a:lstStyle/>
          <a:p>
            <a:r>
              <a:rPr lang="en-US" altLang="ja-JP" smtClean="0"/>
              <a:t>Kita Kyushu 2014 JAACT</a:t>
            </a:r>
            <a:endParaRPr lang="en-US" altLang="ja-JP"/>
          </a:p>
        </p:txBody>
      </p:sp>
      <p:sp>
        <p:nvSpPr>
          <p:cNvPr id="4" name="スライド番号プレースホルダー 3"/>
          <p:cNvSpPr>
            <a:spLocks noGrp="1"/>
          </p:cNvSpPr>
          <p:nvPr>
            <p:ph type="sldNum" sz="quarter" idx="12"/>
          </p:nvPr>
        </p:nvSpPr>
        <p:spPr/>
        <p:txBody>
          <a:bodyPr/>
          <a:lstStyle/>
          <a:p>
            <a:fld id="{D2124220-C2BF-416A-AA70-2F50EB9FBD75}" type="slidenum">
              <a:rPr lang="en-US" altLang="ja-JP" smtClean="0"/>
              <a:pPr/>
              <a:t>13</a:t>
            </a:fld>
            <a:endParaRPr lang="en-US" altLang="ja-JP"/>
          </a:p>
        </p:txBody>
      </p:sp>
    </p:spTree>
    <p:extLst>
      <p:ext uri="{BB962C8B-B14F-4D97-AF65-F5344CB8AC3E}">
        <p14:creationId xmlns:p14="http://schemas.microsoft.com/office/powerpoint/2010/main" val="21487531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114300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ja-JP"/>
          </a:p>
        </p:txBody>
      </p:sp>
      <p:graphicFrame>
        <p:nvGraphicFramePr>
          <p:cNvPr id="45059" name="Object 2"/>
          <p:cNvGraphicFramePr>
            <a:graphicFrameLocks noChangeAspect="1"/>
          </p:cNvGraphicFramePr>
          <p:nvPr>
            <p:extLst>
              <p:ext uri="{D42A27DB-BD31-4B8C-83A1-F6EECF244321}">
                <p14:modId xmlns:p14="http://schemas.microsoft.com/office/powerpoint/2010/main" val="1345046996"/>
              </p:ext>
            </p:extLst>
          </p:nvPr>
        </p:nvGraphicFramePr>
        <p:xfrm>
          <a:off x="755576" y="836712"/>
          <a:ext cx="7795747" cy="5480360"/>
        </p:xfrm>
        <a:graphic>
          <a:graphicData uri="http://schemas.openxmlformats.org/presentationml/2006/ole">
            <mc:AlternateContent xmlns:mc="http://schemas.openxmlformats.org/markup-compatibility/2006">
              <mc:Choice xmlns:v="urn:schemas-microsoft-com:vml" Requires="v">
                <p:oleObj spid="_x0000_s1074" name="ﾋﾞｯﾄﾏｯﾌﾟ ｲﾒｰｼﾞ" r:id="rId3" imgW="6028892" imgH="3952637" progId="PBrush">
                  <p:embed/>
                </p:oleObj>
              </mc:Choice>
              <mc:Fallback>
                <p:oleObj name="ﾋﾞｯﾄﾏｯﾌﾟ ｲﾒｰｼﾞ" r:id="rId3" imgW="6028892" imgH="3952637"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836712"/>
                        <a:ext cx="7795747" cy="5480360"/>
                      </a:xfrm>
                      <a:prstGeom prst="rect">
                        <a:avLst/>
                      </a:prstGeom>
                      <a:noFill/>
                      <a:ln>
                        <a:noFill/>
                      </a:ln>
                    </p:spPr>
                  </p:pic>
                </p:oleObj>
              </mc:Fallback>
            </mc:AlternateContent>
          </a:graphicData>
        </a:graphic>
      </p:graphicFrame>
      <p:sp>
        <p:nvSpPr>
          <p:cNvPr id="45060" name="Oval 4"/>
          <p:cNvSpPr>
            <a:spLocks noChangeArrowheads="1"/>
          </p:cNvSpPr>
          <p:nvPr/>
        </p:nvSpPr>
        <p:spPr bwMode="auto">
          <a:xfrm>
            <a:off x="2771800" y="2827337"/>
            <a:ext cx="360040" cy="1706563"/>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ltLang="ja-JP"/>
          </a:p>
        </p:txBody>
      </p:sp>
      <p:sp>
        <p:nvSpPr>
          <p:cNvPr id="45061" name="Text Box 5"/>
          <p:cNvSpPr txBox="1">
            <a:spLocks noChangeArrowheads="1"/>
          </p:cNvSpPr>
          <p:nvPr/>
        </p:nvSpPr>
        <p:spPr bwMode="auto">
          <a:xfrm>
            <a:off x="2895600" y="35052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eaLnBrk="0" hangingPunct="0">
              <a:defRPr kumimoji="1">
                <a:solidFill>
                  <a:schemeClr val="tx1"/>
                </a:solidFill>
                <a:latin typeface="Arial" charset="0"/>
                <a:ea typeface="ＭＳ Ｐゴシック" charset="-128"/>
              </a:defRPr>
            </a:lvl1pPr>
            <a:lvl2pPr marL="742950" indent="-285750" defTabSz="762000" eaLnBrk="0" hangingPunct="0">
              <a:defRPr kumimoji="1">
                <a:solidFill>
                  <a:schemeClr val="tx1"/>
                </a:solidFill>
                <a:latin typeface="Arial" charset="0"/>
                <a:ea typeface="ＭＳ Ｐゴシック" charset="-128"/>
              </a:defRPr>
            </a:lvl2pPr>
            <a:lvl3pPr marL="1143000" indent="-228600" defTabSz="762000" eaLnBrk="0" hangingPunct="0">
              <a:defRPr kumimoji="1">
                <a:solidFill>
                  <a:schemeClr val="tx1"/>
                </a:solidFill>
                <a:latin typeface="Arial" charset="0"/>
                <a:ea typeface="ＭＳ Ｐゴシック" charset="-128"/>
              </a:defRPr>
            </a:lvl3pPr>
            <a:lvl4pPr marL="1600200" indent="-228600" defTabSz="762000" eaLnBrk="0" hangingPunct="0">
              <a:defRPr kumimoji="1">
                <a:solidFill>
                  <a:schemeClr val="tx1"/>
                </a:solidFill>
                <a:latin typeface="Arial" charset="0"/>
                <a:ea typeface="ＭＳ Ｐゴシック" charset="-128"/>
              </a:defRPr>
            </a:lvl4pPr>
            <a:lvl5pPr marL="2057400" indent="-228600" defTabSz="762000" eaLnBrk="0" hangingPunct="0">
              <a:defRPr kumimoji="1">
                <a:solidFill>
                  <a:schemeClr val="tx1"/>
                </a:solidFill>
                <a:latin typeface="Arial" charset="0"/>
                <a:ea typeface="ＭＳ Ｐゴシック" charset="-128"/>
              </a:defRPr>
            </a:lvl5pPr>
            <a:lvl6pPr marL="2514600" indent="-228600" defTabSz="7620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7620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7620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762000" eaLnBrk="0" fontAlgn="base" hangingPunct="0">
              <a:spcBef>
                <a:spcPct val="0"/>
              </a:spcBef>
              <a:spcAft>
                <a:spcPct val="0"/>
              </a:spcAft>
              <a:defRPr kumimoji="1">
                <a:solidFill>
                  <a:schemeClr val="tx1"/>
                </a:solidFill>
                <a:latin typeface="Arial" charset="0"/>
                <a:ea typeface="ＭＳ Ｐゴシック" charset="-128"/>
              </a:defRPr>
            </a:lvl9pPr>
          </a:lstStyle>
          <a:p>
            <a:pPr>
              <a:spcBef>
                <a:spcPct val="50000"/>
              </a:spcBef>
            </a:pPr>
            <a:endParaRPr kumimoji="0" lang="en-US" altLang="ja-JP" sz="2400"/>
          </a:p>
        </p:txBody>
      </p:sp>
      <p:sp>
        <p:nvSpPr>
          <p:cNvPr id="45062" name="Line 7"/>
          <p:cNvSpPr>
            <a:spLocks noChangeShapeType="1"/>
          </p:cNvSpPr>
          <p:nvPr/>
        </p:nvSpPr>
        <p:spPr bwMode="auto">
          <a:xfrm flipH="1" flipV="1">
            <a:off x="2987675" y="3716338"/>
            <a:ext cx="576263" cy="433387"/>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ja-JP" altLang="en-US"/>
          </a:p>
        </p:txBody>
      </p:sp>
      <p:sp>
        <p:nvSpPr>
          <p:cNvPr id="45063" name="Text Box 8"/>
          <p:cNvSpPr txBox="1">
            <a:spLocks noChangeArrowheads="1"/>
          </p:cNvSpPr>
          <p:nvPr/>
        </p:nvSpPr>
        <p:spPr bwMode="auto">
          <a:xfrm>
            <a:off x="3585386" y="3848100"/>
            <a:ext cx="177870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spcBef>
                <a:spcPct val="50000"/>
              </a:spcBef>
            </a:pPr>
            <a:r>
              <a:rPr kumimoji="0" lang="en-US" altLang="ja-JP" sz="2400" b="1" dirty="0" smtClean="0">
                <a:solidFill>
                  <a:srgbClr val="FF0000"/>
                </a:solidFill>
              </a:rPr>
              <a:t>NIR range</a:t>
            </a:r>
          </a:p>
          <a:p>
            <a:pPr>
              <a:spcBef>
                <a:spcPct val="50000"/>
              </a:spcBef>
            </a:pPr>
            <a:r>
              <a:rPr kumimoji="0" lang="en-US" altLang="ja-JP" sz="1200" b="1" dirty="0" smtClean="0"/>
              <a:t>overtone region</a:t>
            </a:r>
            <a:endParaRPr kumimoji="0" lang="en-US" altLang="ja-JP" sz="1200" b="1" dirty="0"/>
          </a:p>
        </p:txBody>
      </p:sp>
      <p:sp>
        <p:nvSpPr>
          <p:cNvPr id="11" name="Oval 4"/>
          <p:cNvSpPr>
            <a:spLocks noChangeArrowheads="1"/>
          </p:cNvSpPr>
          <p:nvPr/>
        </p:nvSpPr>
        <p:spPr bwMode="auto">
          <a:xfrm>
            <a:off x="2987824" y="1556792"/>
            <a:ext cx="560387" cy="1706563"/>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ltLang="ja-JP"/>
          </a:p>
        </p:txBody>
      </p:sp>
      <p:sp>
        <p:nvSpPr>
          <p:cNvPr id="13" name="Text Box 8"/>
          <p:cNvSpPr txBox="1">
            <a:spLocks noChangeArrowheads="1"/>
          </p:cNvSpPr>
          <p:nvPr/>
        </p:nvSpPr>
        <p:spPr bwMode="auto">
          <a:xfrm>
            <a:off x="3493882" y="980728"/>
            <a:ext cx="176733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spcBef>
                <a:spcPct val="50000"/>
              </a:spcBef>
            </a:pPr>
            <a:r>
              <a:rPr kumimoji="0" lang="en-US" altLang="ja-JP" sz="2400" b="1" dirty="0" smtClean="0">
                <a:solidFill>
                  <a:srgbClr val="FF0000"/>
                </a:solidFill>
              </a:rPr>
              <a:t>IR range</a:t>
            </a:r>
            <a:endParaRPr kumimoji="0" lang="en-US" altLang="ja-JP" sz="1200" b="1" dirty="0">
              <a:solidFill>
                <a:srgbClr val="FF0000"/>
              </a:solidFill>
            </a:endParaRPr>
          </a:p>
          <a:p>
            <a:pPr>
              <a:spcBef>
                <a:spcPct val="50000"/>
              </a:spcBef>
            </a:pPr>
            <a:r>
              <a:rPr lang="en-US" altLang="ja-JP" sz="1200" dirty="0"/>
              <a:t>fundamental </a:t>
            </a:r>
            <a:r>
              <a:rPr lang="en-US" altLang="ja-JP" sz="1200" dirty="0" smtClean="0"/>
              <a:t>frequencies</a:t>
            </a:r>
            <a:endParaRPr kumimoji="0" lang="en-US" altLang="ja-JP" sz="2400" b="1" dirty="0" smtClean="0">
              <a:solidFill>
                <a:srgbClr val="FF0000"/>
              </a:solidFill>
            </a:endParaRPr>
          </a:p>
        </p:txBody>
      </p:sp>
      <p:cxnSp>
        <p:nvCxnSpPr>
          <p:cNvPr id="4" name="直線矢印コネクタ 3"/>
          <p:cNvCxnSpPr/>
          <p:nvPr/>
        </p:nvCxnSpPr>
        <p:spPr bwMode="auto">
          <a:xfrm flipH="1">
            <a:off x="3493882" y="1904058"/>
            <a:ext cx="358038" cy="84782"/>
          </a:xfrm>
          <a:prstGeom prst="straightConnector1">
            <a:avLst/>
          </a:prstGeom>
          <a:solidFill>
            <a:schemeClr val="accent1"/>
          </a:solidFill>
          <a:ln w="12700" cap="flat" cmpd="sng" algn="ctr">
            <a:solidFill>
              <a:schemeClr val="tx1"/>
            </a:solidFill>
            <a:prstDash val="solid"/>
            <a:round/>
            <a:headEnd type="none" w="med" len="med"/>
            <a:tailEnd type="arrow"/>
          </a:ln>
          <a:effectLst>
            <a:outerShdw dist="53882" dir="13500000" algn="ctr" rotWithShape="0">
              <a:schemeClr val="bg2">
                <a:alpha val="50000"/>
              </a:schemeClr>
            </a:outerShdw>
          </a:effectLst>
        </p:spPr>
      </p:cxnSp>
      <p:sp>
        <p:nvSpPr>
          <p:cNvPr id="17" name="タイトル 1"/>
          <p:cNvSpPr>
            <a:spLocks noGrp="1"/>
          </p:cNvSpPr>
          <p:nvPr>
            <p:ph type="title"/>
          </p:nvPr>
        </p:nvSpPr>
        <p:spPr>
          <a:xfrm>
            <a:off x="460800" y="-3175"/>
            <a:ext cx="8228160" cy="695325"/>
          </a:xfrm>
        </p:spPr>
        <p:txBody>
          <a:bodyPr>
            <a:normAutofit fontScale="90000"/>
          </a:bodyPr>
          <a:lstStyle/>
          <a:p>
            <a:pPr algn="ctr" eaLnBrk="1" hangingPunct="1"/>
            <a:r>
              <a:rPr lang="en-US" altLang="ja-JP" dirty="0" smtClean="0"/>
              <a:t>WATER SPECTRUM</a:t>
            </a:r>
            <a:endParaRPr lang="ja-JP" altLang="en-US" dirty="0" smtClean="0"/>
          </a:p>
        </p:txBody>
      </p:sp>
      <p:sp>
        <p:nvSpPr>
          <p:cNvPr id="2" name="日付プレースホルダー 1"/>
          <p:cNvSpPr>
            <a:spLocks noGrp="1"/>
          </p:cNvSpPr>
          <p:nvPr>
            <p:ph type="dt" sz="half" idx="10"/>
          </p:nvPr>
        </p:nvSpPr>
        <p:spPr/>
        <p:txBody>
          <a:bodyPr/>
          <a:lstStyle/>
          <a:p>
            <a:pPr>
              <a:defRPr/>
            </a:pPr>
            <a:fld id="{7BED06A0-818F-4353-8C75-A039CD3655CD}" type="datetime1">
              <a:rPr lang="ja-JP" altLang="en-US" smtClean="0"/>
              <a:t>2018/11/30</a:t>
            </a:fld>
            <a:endParaRPr lang="en-US" altLang="ja-JP"/>
          </a:p>
        </p:txBody>
      </p:sp>
      <p:sp>
        <p:nvSpPr>
          <p:cNvPr id="12" name="フッター プレースホルダ 2"/>
          <p:cNvSpPr>
            <a:spLocks noGrp="1"/>
          </p:cNvSpPr>
          <p:nvPr>
            <p:ph type="ftr" sz="quarter" idx="11"/>
          </p:nvPr>
        </p:nvSpPr>
        <p:spPr>
          <a:xfrm>
            <a:off x="1143000" y="6453336"/>
            <a:ext cx="7317432" cy="280119"/>
          </a:xfrm>
        </p:spPr>
        <p:txBody>
          <a:bodyPr/>
          <a:lstStyle/>
          <a:p>
            <a:pPr algn="ctr"/>
            <a:r>
              <a:rPr lang="en-US" altLang="ko-KR" sz="1400" smtClean="0">
                <a:solidFill>
                  <a:srgbClr val="000000"/>
                </a:solidFill>
              </a:rPr>
              <a:t>3rd International Aquaphotomics Symposium</a:t>
            </a:r>
            <a:endParaRPr lang="ko-KR" altLang="en-US" sz="1400" dirty="0">
              <a:solidFill>
                <a:srgbClr val="000000"/>
              </a:solidFill>
            </a:endParaRPr>
          </a:p>
        </p:txBody>
      </p:sp>
      <p:sp>
        <p:nvSpPr>
          <p:cNvPr id="3" name="スライド番号プレースホルダー 2"/>
          <p:cNvSpPr>
            <a:spLocks noGrp="1"/>
          </p:cNvSpPr>
          <p:nvPr>
            <p:ph type="sldNum" sz="quarter" idx="12"/>
          </p:nvPr>
        </p:nvSpPr>
        <p:spPr/>
        <p:txBody>
          <a:bodyPr/>
          <a:lstStyle/>
          <a:p>
            <a:pPr>
              <a:defRPr/>
            </a:pPr>
            <a:fld id="{C3919A35-7133-4C73-87F8-4A286154DAEF}" type="slidenum">
              <a:rPr lang="en-US" altLang="ja-JP" smtClean="0"/>
              <a:pPr>
                <a:defRPr/>
              </a:pPr>
              <a:t>14</a:t>
            </a:fld>
            <a:endParaRPr lang="en-US" altLang="ja-JP"/>
          </a:p>
        </p:txBody>
      </p:sp>
    </p:spTree>
    <p:extLst>
      <p:ext uri="{BB962C8B-B14F-4D97-AF65-F5344CB8AC3E}">
        <p14:creationId xmlns:p14="http://schemas.microsoft.com/office/powerpoint/2010/main" val="167431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s-crystal-clear-blue-water-ripples-crystal-clear-water-on-white-background-abstract-illustration-animation-30fps-hd1080-seamless-loop_vyq5dljsg__M0000.png"/>
          <p:cNvPicPr>
            <a:picLocks noChangeAspect="1"/>
          </p:cNvPicPr>
          <p:nvPr/>
        </p:nvPicPr>
        <p:blipFill rotWithShape="1">
          <a:blip r:embed="rId2">
            <a:alphaModFix amt="70000"/>
            <a:extLst>
              <a:ext uri="{28A0092B-C50C-407E-A947-70E740481C1C}">
                <a14:useLocalDpi xmlns:a14="http://schemas.microsoft.com/office/drawing/2010/main" val="0"/>
              </a:ext>
            </a:extLst>
          </a:blip>
          <a:srcRect b="23079"/>
          <a:stretch/>
        </p:blipFill>
        <p:spPr>
          <a:xfrm>
            <a:off x="0" y="2897726"/>
            <a:ext cx="9144000" cy="3956400"/>
          </a:xfrm>
          <a:prstGeom prst="rect">
            <a:avLst/>
          </a:prstGeom>
        </p:spPr>
      </p:pic>
      <p:sp>
        <p:nvSpPr>
          <p:cNvPr id="5" name="Rectangle 3"/>
          <p:cNvSpPr>
            <a:spLocks noChangeArrowheads="1"/>
          </p:cNvSpPr>
          <p:nvPr/>
        </p:nvSpPr>
        <p:spPr bwMode="auto">
          <a:xfrm>
            <a:off x="611189" y="188913"/>
            <a:ext cx="7777236" cy="1030287"/>
          </a:xfrm>
          <a:prstGeom prst="rect">
            <a:avLst/>
          </a:prstGeom>
          <a:noFill/>
          <a:ln w="9525">
            <a:noFill/>
            <a:miter lim="800000"/>
            <a:headEnd/>
            <a:tailEnd/>
          </a:ln>
        </p:spPr>
        <p:txBody>
          <a:bodyPr anchor="ctr"/>
          <a:lstStyle/>
          <a:p>
            <a:pPr algn="ctr">
              <a:defRPr/>
            </a:pPr>
            <a:r>
              <a:rPr lang="en-US" altLang="ja-JP" sz="3600" b="1" dirty="0" smtClean="0">
                <a:solidFill>
                  <a:srgbClr val="256EB6"/>
                </a:solidFill>
                <a:latin typeface="+mj-lt"/>
                <a:ea typeface="Optima" charset="0"/>
                <a:cs typeface="Arial" panose="020B0604020202020204" pitchFamily="34" charset="0"/>
              </a:rPr>
              <a:t>NIRS Bench Type Instrument</a:t>
            </a:r>
            <a:endParaRPr lang="en-US" altLang="ja-JP" sz="3600" dirty="0">
              <a:solidFill>
                <a:srgbClr val="256EB6"/>
              </a:solidFill>
              <a:latin typeface="+mj-lt"/>
              <a:cs typeface="Arial" panose="020B0604020202020204" pitchFamily="34" charset="0"/>
            </a:endParaRPr>
          </a:p>
        </p:txBody>
      </p:sp>
      <p:pic>
        <p:nvPicPr>
          <p:cNvPr id="6" name="Picture 5" descr="aquaphotomics_green small size.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8027090" y="5195113"/>
            <a:ext cx="1116910" cy="1796365"/>
          </a:xfrm>
          <a:prstGeom prst="rect">
            <a:avLst/>
          </a:prstGeom>
        </p:spPr>
      </p:pic>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l="10350" r="6709"/>
          <a:stretch/>
        </p:blipFill>
        <p:spPr>
          <a:xfrm>
            <a:off x="1413801" y="1369185"/>
            <a:ext cx="6029104" cy="4087083"/>
          </a:xfrm>
          <a:prstGeom prst="rect">
            <a:avLst/>
          </a:prstGeom>
        </p:spPr>
      </p:pic>
    </p:spTree>
    <p:extLst>
      <p:ext uri="{BB962C8B-B14F-4D97-AF65-F5344CB8AC3E}">
        <p14:creationId xmlns:p14="http://schemas.microsoft.com/office/powerpoint/2010/main" val="30363518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997200"/>
            <a:ext cx="3873500" cy="31877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9700" name="Text Box 3"/>
          <p:cNvSpPr txBox="1">
            <a:spLocks noChangeArrowheads="1"/>
          </p:cNvSpPr>
          <p:nvPr/>
        </p:nvSpPr>
        <p:spPr bwMode="auto">
          <a:xfrm>
            <a:off x="325711" y="3284984"/>
            <a:ext cx="4105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lang="en-US" altLang="ja-JP" sz="2400" b="1" dirty="0" smtClean="0">
                <a:latin typeface="Calibri" pitchFamily="34" charset="0"/>
                <a:cs typeface="Arial" pitchFamily="34" charset="0"/>
              </a:rPr>
              <a:t>PORTABLE FIBER PROBES FOR </a:t>
            </a:r>
            <a:r>
              <a:rPr lang="en-US" altLang="ja-JP" sz="2400" b="1" dirty="0" smtClean="0">
                <a:solidFill>
                  <a:srgbClr val="FF0000"/>
                </a:solidFill>
                <a:latin typeface="Calibri" pitchFamily="34" charset="0"/>
                <a:cs typeface="Arial" pitchFamily="34" charset="0"/>
              </a:rPr>
              <a:t>TISSUE MEASUREMENTS</a:t>
            </a:r>
            <a:endParaRPr lang="en-US" altLang="ja-JP" sz="2400" b="1" dirty="0">
              <a:solidFill>
                <a:srgbClr val="FF0000"/>
              </a:solidFill>
              <a:latin typeface="Calibri" pitchFamily="34" charset="0"/>
              <a:cs typeface="Arial" pitchFamily="34" charset="0"/>
            </a:endParaRPr>
          </a:p>
        </p:txBody>
      </p:sp>
      <p:sp>
        <p:nvSpPr>
          <p:cNvPr id="29701" name="Text Box 4"/>
          <p:cNvSpPr txBox="1">
            <a:spLocks noChangeArrowheads="1"/>
          </p:cNvSpPr>
          <p:nvPr/>
        </p:nvSpPr>
        <p:spPr bwMode="auto">
          <a:xfrm>
            <a:off x="4427538" y="260648"/>
            <a:ext cx="45370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3200" b="1" dirty="0">
                <a:solidFill>
                  <a:srgbClr val="0070C0"/>
                </a:solidFill>
                <a:latin typeface="+mj-lt"/>
                <a:cs typeface="Arial" panose="020B0604020202020204" pitchFamily="34" charset="0"/>
              </a:rPr>
              <a:t>BIO MONITORING AND</a:t>
            </a:r>
          </a:p>
          <a:p>
            <a:pPr eaLnBrk="1" hangingPunct="1">
              <a:spcBef>
                <a:spcPct val="50000"/>
              </a:spcBef>
            </a:pPr>
            <a:r>
              <a:rPr lang="en-US" altLang="ja-JP" sz="3200" b="1" dirty="0">
                <a:solidFill>
                  <a:srgbClr val="0070C0"/>
                </a:solidFill>
                <a:latin typeface="+mj-lt"/>
                <a:cs typeface="Arial" panose="020B0604020202020204" pitchFamily="34" charset="0"/>
              </a:rPr>
              <a:t>BIO DIAGNOSIS</a:t>
            </a:r>
          </a:p>
        </p:txBody>
      </p:sp>
      <p:pic>
        <p:nvPicPr>
          <p:cNvPr id="2970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4292600"/>
            <a:ext cx="33845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6"/>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457200" y="295275"/>
            <a:ext cx="3898900" cy="2740025"/>
          </a:xfrm>
          <a:noFill/>
        </p:spPr>
      </p:pic>
    </p:spTree>
    <p:extLst>
      <p:ext uri="{BB962C8B-B14F-4D97-AF65-F5344CB8AC3E}">
        <p14:creationId xmlns:p14="http://schemas.microsoft.com/office/powerpoint/2010/main" val="1848054953"/>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268413"/>
            <a:ext cx="3313113" cy="223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正方形/長方形 1"/>
          <p:cNvSpPr>
            <a:spLocks noChangeArrowheads="1"/>
          </p:cNvSpPr>
          <p:nvPr/>
        </p:nvSpPr>
        <p:spPr bwMode="auto">
          <a:xfrm>
            <a:off x="107950" y="5500688"/>
            <a:ext cx="43894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spcBef>
                <a:spcPct val="0"/>
              </a:spcBef>
              <a:buFontTx/>
              <a:buNone/>
            </a:pPr>
            <a:r>
              <a:rPr lang="en-US" altLang="ja-JP" sz="1800" b="1"/>
              <a:t>LED</a:t>
            </a:r>
            <a:r>
              <a:rPr lang="en-US" altLang="ja-JP" sz="1800"/>
              <a:t> at 660, 680, 700, 720, 735, 750, 770, 780, 810, 830, 850, 870,                              890, 910, 940, 970 nm</a:t>
            </a:r>
            <a:br>
              <a:rPr lang="en-US" altLang="ja-JP" sz="1800"/>
            </a:br>
            <a:endParaRPr lang="ja-JP" altLang="en-US" sz="1800">
              <a:latin typeface="Arial" charset="0"/>
            </a:endParaRPr>
          </a:p>
        </p:txBody>
      </p:sp>
      <p:sp>
        <p:nvSpPr>
          <p:cNvPr id="5124" name="テキスト ボックス 2"/>
          <p:cNvSpPr txBox="1">
            <a:spLocks noChangeArrowheads="1"/>
          </p:cNvSpPr>
          <p:nvPr/>
        </p:nvSpPr>
        <p:spPr bwMode="auto">
          <a:xfrm>
            <a:off x="573088" y="317500"/>
            <a:ext cx="7848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en-US" altLang="ja-JP" sz="2800" b="1">
                <a:solidFill>
                  <a:srgbClr val="3366CC"/>
                </a:solidFill>
                <a:latin typeface="Arial" charset="0"/>
                <a:cs typeface="Arial" charset="0"/>
              </a:rPr>
              <a:t>LED SENSOR for Bacteria Count Measurement in Milk</a:t>
            </a:r>
            <a:endParaRPr lang="ja-JP" altLang="en-US" sz="2800" b="1">
              <a:solidFill>
                <a:srgbClr val="3366CC"/>
              </a:solidFill>
              <a:latin typeface="Arial" charset="0"/>
              <a:cs typeface="Arial" charset="0"/>
            </a:endParaRPr>
          </a:p>
        </p:txBody>
      </p:sp>
      <p:pic>
        <p:nvPicPr>
          <p:cNvPr id="51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200" y="1279525"/>
            <a:ext cx="4216400"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4154488"/>
            <a:ext cx="4205287" cy="254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図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50" y="3284538"/>
            <a:ext cx="267335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5216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6"/>
          <p:cNvPicPr>
            <a:picLocks noChangeAspect="1" noChangeArrowheads="1"/>
          </p:cNvPicPr>
          <p:nvPr/>
        </p:nvPicPr>
        <p:blipFill>
          <a:blip r:embed="rId2" cstate="print"/>
          <a:srcRect/>
          <a:stretch>
            <a:fillRect/>
          </a:stretch>
        </p:blipFill>
        <p:spPr bwMode="auto">
          <a:xfrm>
            <a:off x="1104287" y="4574773"/>
            <a:ext cx="306316" cy="504056"/>
          </a:xfrm>
          <a:prstGeom prst="rect">
            <a:avLst/>
          </a:prstGeom>
          <a:noFill/>
        </p:spPr>
      </p:pic>
      <p:grpSp>
        <p:nvGrpSpPr>
          <p:cNvPr id="4" name="Group 2"/>
          <p:cNvGrpSpPr>
            <a:grpSpLocks noChangeAspect="1"/>
          </p:cNvGrpSpPr>
          <p:nvPr/>
        </p:nvGrpSpPr>
        <p:grpSpPr bwMode="auto">
          <a:xfrm>
            <a:off x="242328" y="2504725"/>
            <a:ext cx="8532441" cy="3544143"/>
            <a:chOff x="1741" y="8220"/>
            <a:chExt cx="7817" cy="3807"/>
          </a:xfrm>
        </p:grpSpPr>
        <p:sp>
          <p:nvSpPr>
            <p:cNvPr id="1027" name="AutoShape 3"/>
            <p:cNvSpPr>
              <a:spLocks noChangeAspect="1" noChangeArrowheads="1"/>
            </p:cNvSpPr>
            <p:nvPr/>
          </p:nvSpPr>
          <p:spPr bwMode="auto">
            <a:xfrm>
              <a:off x="1741" y="8220"/>
              <a:ext cx="7817" cy="3232"/>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1028" name="AutoShape 4"/>
            <p:cNvSpPr>
              <a:spLocks noChangeArrowheads="1"/>
            </p:cNvSpPr>
            <p:nvPr/>
          </p:nvSpPr>
          <p:spPr bwMode="auto">
            <a:xfrm>
              <a:off x="3800" y="8547"/>
              <a:ext cx="1249" cy="1517"/>
            </a:xfrm>
            <a:prstGeom prst="roundRect">
              <a:avLst>
                <a:gd name="adj" fmla="val 16667"/>
              </a:avLst>
            </a:prstGeom>
            <a:solidFill>
              <a:srgbClr val="CCECFF"/>
            </a:solidFill>
            <a:ln w="9525">
              <a:noFill/>
              <a:round/>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rPr>
                <a:t>Spectral</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ja-JP" dirty="0" smtClean="0">
                  <a:latin typeface="Arial" pitchFamily="34" charset="0"/>
                  <a:ea typeface="ＭＳ Ｐゴシック" pitchFamily="50" charset="-128"/>
                  <a:cs typeface="ＭＳ Ｐゴシック" pitchFamily="50" charset="-128"/>
                </a:rPr>
                <a:t>Data Base</a:t>
              </a: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29" name="AutoShape 5"/>
            <p:cNvSpPr>
              <a:spLocks noChangeArrowheads="1"/>
            </p:cNvSpPr>
            <p:nvPr/>
          </p:nvSpPr>
          <p:spPr bwMode="auto">
            <a:xfrm>
              <a:off x="3484" y="10525"/>
              <a:ext cx="1565" cy="1230"/>
            </a:xfrm>
            <a:prstGeom prst="wedgeEllipseCallout">
              <a:avLst>
                <a:gd name="adj1" fmla="val 13259"/>
                <a:gd name="adj2" fmla="val -99537"/>
              </a:avLst>
            </a:prstGeom>
            <a:solidFill>
              <a:srgbClr val="CCECFF"/>
            </a:solidFill>
            <a:ln w="9525">
              <a:solidFill>
                <a:srgbClr val="0070C0"/>
              </a:solidFill>
              <a:miter lim="800000"/>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30" name="Rectangle 6"/>
            <p:cNvSpPr>
              <a:spLocks noChangeArrowheads="1"/>
            </p:cNvSpPr>
            <p:nvPr/>
          </p:nvSpPr>
          <p:spPr bwMode="auto">
            <a:xfrm>
              <a:off x="1813" y="8503"/>
              <a:ext cx="1641" cy="3480"/>
            </a:xfrm>
            <a:prstGeom prst="rect">
              <a:avLst/>
            </a:prstGeom>
            <a:solidFill>
              <a:srgbClr val="CCFFCC"/>
            </a:solidFill>
            <a:ln w="9525">
              <a:no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1031" name="AutoShape 7"/>
            <p:cNvSpPr>
              <a:spLocks noChangeArrowheads="1"/>
            </p:cNvSpPr>
            <p:nvPr/>
          </p:nvSpPr>
          <p:spPr bwMode="auto">
            <a:xfrm>
              <a:off x="2219" y="10779"/>
              <a:ext cx="883" cy="1204"/>
            </a:xfrm>
            <a:prstGeom prst="roundRect">
              <a:avLst>
                <a:gd name="adj" fmla="val 16667"/>
              </a:avLst>
            </a:prstGeom>
            <a:solidFill>
              <a:srgbClr val="FFCCCC"/>
            </a:solidFill>
            <a:ln w="9525">
              <a:solidFill>
                <a:srgbClr val="FF9999"/>
              </a:solidFill>
              <a:round/>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Arial" pitchFamily="34" charset="0"/>
                <a:ea typeface="Arial Unicode MS"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ja-JP" sz="1200" b="1" dirty="0" smtClean="0">
                  <a:latin typeface="ＭＳ ゴシック" pitchFamily="49" charset="-128"/>
                  <a:ea typeface="ＭＳ ゴシック" pitchFamily="49" charset="-128"/>
                  <a:cs typeface="ＭＳ Ｐゴシック" pitchFamily="50" charset="-128"/>
                </a:rPr>
                <a:t>Bio</a:t>
              </a:r>
              <a:r>
                <a:rPr lang="ja-JP" altLang="en-US" sz="1200" b="1" dirty="0" smtClean="0">
                  <a:latin typeface="ＭＳ ゴシック" pitchFamily="49" charset="-128"/>
                  <a:ea typeface="ＭＳ ゴシック" pitchFamily="49" charset="-128"/>
                  <a:cs typeface="ＭＳ Ｐゴシック" pitchFamily="50" charset="-128"/>
                </a:rPr>
                <a:t>・</a:t>
              </a:r>
              <a:r>
                <a:rPr lang="en-US" altLang="ja-JP" sz="1200" b="1" dirty="0" smtClean="0">
                  <a:latin typeface="ＭＳ ゴシック" pitchFamily="49" charset="-128"/>
                  <a:ea typeface="ＭＳ ゴシック" pitchFamily="49" charset="-128"/>
                  <a:cs typeface="ＭＳ Ｐゴシック" pitchFamily="50" charset="-128"/>
                </a:rPr>
                <a:t>Aqueous</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rPr>
                <a:t>System</a:t>
              </a: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32" name="Text Box 8"/>
            <p:cNvSpPr txBox="1">
              <a:spLocks noChangeArrowheads="1"/>
            </p:cNvSpPr>
            <p:nvPr/>
          </p:nvSpPr>
          <p:spPr bwMode="auto">
            <a:xfrm>
              <a:off x="3606" y="11364"/>
              <a:ext cx="1321" cy="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rPr>
                <a:t>NIR</a:t>
              </a:r>
              <a:r>
                <a:rPr lang="ja-JP" altLang="en-US" sz="1400" dirty="0">
                  <a:latin typeface="Arial Unicode MS" pitchFamily="50" charset="-128"/>
                  <a:ea typeface="Arial Unicode MS" pitchFamily="50" charset="-128"/>
                  <a:cs typeface="Arial Unicode MS" pitchFamily="50" charset="-128"/>
                </a:rPr>
                <a:t> </a:t>
              </a:r>
              <a:r>
                <a:rPr lang="en-US" altLang="ja-JP" sz="1400" dirty="0" smtClean="0">
                  <a:latin typeface="Arial Unicode MS" pitchFamily="50" charset="-128"/>
                  <a:ea typeface="Arial Unicode MS" pitchFamily="50" charset="-128"/>
                  <a:cs typeface="Arial Unicode MS" pitchFamily="50" charset="-128"/>
                </a:rPr>
                <a:t>spectrum</a:t>
              </a:r>
              <a:endParaRPr kumimoji="1" lang="ja-JP" sz="1400" b="0"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endParaRPr>
            </a:p>
          </p:txBody>
        </p:sp>
        <p:pic>
          <p:nvPicPr>
            <p:cNvPr id="1033" name="Picture 9" descr="shizuku"/>
            <p:cNvPicPr>
              <a:picLocks noChangeAspect="1" noChangeArrowheads="1"/>
            </p:cNvPicPr>
            <p:nvPr/>
          </p:nvPicPr>
          <p:blipFill>
            <a:blip r:embed="rId3" cstate="print"/>
            <a:srcRect/>
            <a:stretch>
              <a:fillRect/>
            </a:stretch>
          </p:blipFill>
          <p:spPr bwMode="auto">
            <a:xfrm>
              <a:off x="2235" y="9388"/>
              <a:ext cx="872" cy="1204"/>
            </a:xfrm>
            <a:prstGeom prst="rect">
              <a:avLst/>
            </a:prstGeom>
            <a:noFill/>
          </p:spPr>
        </p:pic>
        <p:pic>
          <p:nvPicPr>
            <p:cNvPr id="1039" name="Picture 15" descr="NIR Spectrum"/>
            <p:cNvPicPr>
              <a:picLocks noChangeAspect="1" noChangeArrowheads="1"/>
            </p:cNvPicPr>
            <p:nvPr/>
          </p:nvPicPr>
          <p:blipFill>
            <a:blip r:embed="rId4" cstate="print"/>
            <a:srcRect/>
            <a:stretch>
              <a:fillRect/>
            </a:stretch>
          </p:blipFill>
          <p:spPr bwMode="auto">
            <a:xfrm>
              <a:off x="3826" y="10648"/>
              <a:ext cx="880" cy="733"/>
            </a:xfrm>
            <a:prstGeom prst="rect">
              <a:avLst/>
            </a:prstGeom>
            <a:noFill/>
          </p:spPr>
        </p:pic>
        <p:sp>
          <p:nvSpPr>
            <p:cNvPr id="1040" name="AutoShape 16"/>
            <p:cNvSpPr>
              <a:spLocks noChangeArrowheads="1"/>
            </p:cNvSpPr>
            <p:nvPr/>
          </p:nvSpPr>
          <p:spPr bwMode="auto">
            <a:xfrm>
              <a:off x="5485" y="8547"/>
              <a:ext cx="2244" cy="1517"/>
            </a:xfrm>
            <a:prstGeom prst="roundRect">
              <a:avLst>
                <a:gd name="adj" fmla="val 16667"/>
              </a:avLst>
            </a:prstGeom>
            <a:solidFill>
              <a:srgbClr val="CCECFF"/>
            </a:solidFill>
            <a:ln w="9525">
              <a:noFill/>
              <a:round/>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1"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rPr>
                <a:t>WAMACS</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rPr>
                <a:t>Activated</a:t>
              </a:r>
              <a:r>
                <a:rPr kumimoji="1" lang="en-US" altLang="ja-JP" sz="1800" b="0" i="0" u="none" strike="noStrike" cap="none" normalizeH="0" dirty="0" smtClean="0">
                  <a:ln>
                    <a:noFill/>
                  </a:ln>
                  <a:solidFill>
                    <a:schemeClr val="tx1"/>
                  </a:solidFill>
                  <a:effectLst/>
                  <a:latin typeface="Arial" pitchFamily="34" charset="0"/>
                  <a:ea typeface="ＭＳ Ｐゴシック" pitchFamily="50" charset="-128"/>
                  <a:cs typeface="ＭＳ Ｐゴシック" pitchFamily="50" charset="-128"/>
                </a:rPr>
                <a:t> Water Absorbance Bands</a:t>
              </a: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41" name="AutoShape 17"/>
            <p:cNvSpPr>
              <a:spLocks noChangeArrowheads="1"/>
            </p:cNvSpPr>
            <p:nvPr/>
          </p:nvSpPr>
          <p:spPr bwMode="auto">
            <a:xfrm>
              <a:off x="6755" y="9939"/>
              <a:ext cx="1948" cy="2088"/>
            </a:xfrm>
            <a:prstGeom prst="wedgeEllipseCallout">
              <a:avLst>
                <a:gd name="adj1" fmla="val -79736"/>
                <a:gd name="adj2" fmla="val -45364"/>
              </a:avLst>
            </a:prstGeom>
            <a:solidFill>
              <a:srgbClr val="CCECFF"/>
            </a:solidFill>
            <a:ln w="9525">
              <a:solidFill>
                <a:srgbClr val="0070C0"/>
              </a:solidFill>
              <a:miter lim="800000"/>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042" name="Picture 18" descr="WAMACS"/>
            <p:cNvPicPr>
              <a:picLocks noChangeAspect="1" noChangeArrowheads="1"/>
            </p:cNvPicPr>
            <p:nvPr/>
          </p:nvPicPr>
          <p:blipFill>
            <a:blip r:embed="rId5" cstate="print"/>
            <a:srcRect/>
            <a:stretch>
              <a:fillRect/>
            </a:stretch>
          </p:blipFill>
          <p:spPr bwMode="auto">
            <a:xfrm>
              <a:off x="7220" y="10106"/>
              <a:ext cx="987" cy="971"/>
            </a:xfrm>
            <a:prstGeom prst="rect">
              <a:avLst/>
            </a:prstGeom>
            <a:noFill/>
          </p:spPr>
        </p:pic>
        <p:sp>
          <p:nvSpPr>
            <p:cNvPr id="1044" name="AutoShape 20"/>
            <p:cNvSpPr>
              <a:spLocks noChangeArrowheads="1"/>
            </p:cNvSpPr>
            <p:nvPr/>
          </p:nvSpPr>
          <p:spPr bwMode="auto">
            <a:xfrm>
              <a:off x="3454" y="9084"/>
              <a:ext cx="345" cy="444"/>
            </a:xfrm>
            <a:prstGeom prst="rightArrow">
              <a:avLst>
                <a:gd name="adj1" fmla="val 50000"/>
                <a:gd name="adj2" fmla="val 42648"/>
              </a:avLst>
            </a:prstGeom>
            <a:solidFill>
              <a:srgbClr val="00B0F0"/>
            </a:solidFill>
            <a:ln w="9525">
              <a:no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1045" name="AutoShape 21"/>
            <p:cNvSpPr>
              <a:spLocks noChangeArrowheads="1"/>
            </p:cNvSpPr>
            <p:nvPr/>
          </p:nvSpPr>
          <p:spPr bwMode="auto">
            <a:xfrm>
              <a:off x="5114" y="9040"/>
              <a:ext cx="345" cy="443"/>
            </a:xfrm>
            <a:prstGeom prst="rightArrow">
              <a:avLst>
                <a:gd name="adj1" fmla="val 50000"/>
                <a:gd name="adj2" fmla="val 42648"/>
              </a:avLst>
            </a:prstGeom>
            <a:solidFill>
              <a:srgbClr val="00B0F0"/>
            </a:solidFill>
            <a:ln w="9525">
              <a:no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1046" name="Text Box 22"/>
            <p:cNvSpPr txBox="1">
              <a:spLocks noChangeArrowheads="1"/>
            </p:cNvSpPr>
            <p:nvPr/>
          </p:nvSpPr>
          <p:spPr bwMode="auto">
            <a:xfrm>
              <a:off x="2265" y="9944"/>
              <a:ext cx="790" cy="4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ja-JP" sz="1600" b="1" dirty="0" smtClean="0">
                  <a:latin typeface="ＭＳ ゴシック" pitchFamily="49" charset="-128"/>
                  <a:ea typeface="ＭＳ ゴシック" pitchFamily="49" charset="-128"/>
                  <a:cs typeface="ＭＳ Ｐゴシック" pitchFamily="50" charset="-128"/>
                </a:rPr>
                <a:t>water</a:t>
              </a:r>
              <a:endParaRPr kumimoji="1" lang="ja-JP" sz="16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sp>
        <p:nvSpPr>
          <p:cNvPr id="25" name="Text Box 8"/>
          <p:cNvSpPr txBox="1">
            <a:spLocks noChangeArrowheads="1"/>
          </p:cNvSpPr>
          <p:nvPr/>
        </p:nvSpPr>
        <p:spPr bwMode="auto">
          <a:xfrm>
            <a:off x="6005702" y="5328511"/>
            <a:ext cx="1656184"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ja-JP" sz="1400" dirty="0" smtClean="0">
                <a:latin typeface="Arial Unicode MS" pitchFamily="50" charset="-128"/>
                <a:ea typeface="Arial Unicode MS" pitchFamily="50" charset="-128"/>
                <a:cs typeface="Arial Unicode MS" pitchFamily="50" charset="-128"/>
              </a:rPr>
              <a:t>Water Absorbance</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rPr>
              <a:t>Spectral Pattern,</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ja-JP" sz="1400" b="1" dirty="0" smtClean="0">
                <a:latin typeface="Arial Unicode MS" pitchFamily="50" charset="-128"/>
                <a:ea typeface="Arial Unicode MS" pitchFamily="50" charset="-128"/>
                <a:cs typeface="Arial Unicode MS" pitchFamily="50" charset="-128"/>
              </a:rPr>
              <a:t>WASP</a:t>
            </a:r>
            <a:endParaRPr kumimoji="1" lang="ja-JP" sz="1400" b="1"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endParaRPr>
          </a:p>
        </p:txBody>
      </p:sp>
      <p:sp>
        <p:nvSpPr>
          <p:cNvPr id="2" name="テキスト ボックス 1"/>
          <p:cNvSpPr txBox="1"/>
          <p:nvPr/>
        </p:nvSpPr>
        <p:spPr>
          <a:xfrm>
            <a:off x="392379" y="2765244"/>
            <a:ext cx="1749609" cy="307777"/>
          </a:xfrm>
          <a:prstGeom prst="rect">
            <a:avLst/>
          </a:prstGeom>
          <a:noFill/>
        </p:spPr>
        <p:txBody>
          <a:bodyPr wrap="square" rtlCol="0">
            <a:spAutoFit/>
          </a:bodyPr>
          <a:lstStyle/>
          <a:p>
            <a:pPr algn="ctr"/>
            <a:r>
              <a:rPr kumimoji="1" lang="en-US" altLang="ja-JP" sz="1400" b="1" dirty="0" smtClean="0"/>
              <a:t>Perturbations</a:t>
            </a:r>
            <a:endParaRPr kumimoji="1" lang="ja-JP" altLang="en-US" sz="1400" b="1" dirty="0"/>
          </a:p>
        </p:txBody>
      </p:sp>
      <p:sp>
        <p:nvSpPr>
          <p:cNvPr id="3" name="テキスト ボックス 2"/>
          <p:cNvSpPr txBox="1"/>
          <p:nvPr/>
        </p:nvSpPr>
        <p:spPr>
          <a:xfrm>
            <a:off x="181373" y="742638"/>
            <a:ext cx="6488597" cy="1815882"/>
          </a:xfrm>
          <a:prstGeom prst="rect">
            <a:avLst/>
          </a:prstGeom>
          <a:noFill/>
        </p:spPr>
        <p:txBody>
          <a:bodyPr wrap="square" rtlCol="0">
            <a:spAutoFit/>
          </a:bodyPr>
          <a:lstStyle/>
          <a:p>
            <a:r>
              <a:rPr kumimoji="1" lang="en-US" altLang="ja-JP" sz="3200" b="1" dirty="0" smtClean="0"/>
              <a:t>AQUAPHOTOMICS: </a:t>
            </a:r>
          </a:p>
          <a:p>
            <a:r>
              <a:rPr kumimoji="1" lang="en-US" altLang="ja-JP" sz="4000" b="1" dirty="0" smtClean="0">
                <a:solidFill>
                  <a:srgbClr val="33CCCC"/>
                </a:solidFill>
              </a:rPr>
              <a:t>WATER </a:t>
            </a:r>
            <a:r>
              <a:rPr kumimoji="1" lang="en-US" altLang="ja-JP" sz="4000" b="1" dirty="0" smtClean="0"/>
              <a:t>as a</a:t>
            </a:r>
          </a:p>
          <a:p>
            <a:r>
              <a:rPr lang="en-US" altLang="ja-JP" sz="4000" b="1" dirty="0" smtClean="0">
                <a:solidFill>
                  <a:srgbClr val="FF0000"/>
                </a:solidFill>
              </a:rPr>
              <a:t>MOLECULAR</a:t>
            </a:r>
            <a:r>
              <a:rPr lang="ja-JP" altLang="en-US" sz="4000" dirty="0" smtClean="0"/>
              <a:t>　</a:t>
            </a:r>
            <a:r>
              <a:rPr kumimoji="1" lang="en-US" altLang="ja-JP" sz="4000" b="1" dirty="0" smtClean="0">
                <a:solidFill>
                  <a:srgbClr val="FF0000"/>
                </a:solidFill>
              </a:rPr>
              <a:t>MIRROR </a:t>
            </a:r>
          </a:p>
        </p:txBody>
      </p:sp>
      <p:pic>
        <p:nvPicPr>
          <p:cNvPr id="1024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4288" y="3108439"/>
            <a:ext cx="1709538" cy="1399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843203"/>
            <a:ext cx="2016224" cy="171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6"/>
          <p:cNvPicPr>
            <a:picLocks noChangeAspect="1" noChangeArrowheads="1"/>
          </p:cNvPicPr>
          <p:nvPr/>
        </p:nvPicPr>
        <p:blipFill>
          <a:blip r:embed="rId2" cstate="print"/>
          <a:srcRect/>
          <a:stretch>
            <a:fillRect/>
          </a:stretch>
        </p:blipFill>
        <p:spPr bwMode="auto">
          <a:xfrm>
            <a:off x="1154958" y="3131086"/>
            <a:ext cx="306316" cy="504056"/>
          </a:xfrm>
          <a:prstGeom prst="rect">
            <a:avLst/>
          </a:prstGeom>
          <a:noFill/>
        </p:spPr>
      </p:pic>
      <p:sp>
        <p:nvSpPr>
          <p:cNvPr id="30" name="Text Box 51"/>
          <p:cNvSpPr txBox="1">
            <a:spLocks noChangeArrowheads="1"/>
          </p:cNvSpPr>
          <p:nvPr/>
        </p:nvSpPr>
        <p:spPr bwMode="auto">
          <a:xfrm>
            <a:off x="107504" y="594928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lang="en-US" altLang="ja-JP" sz="2000" b="1" dirty="0">
                <a:latin typeface="Calibri" pitchFamily="34" charset="0"/>
              </a:rPr>
              <a:t>WAMACS</a:t>
            </a:r>
            <a:r>
              <a:rPr lang="en-US" altLang="ja-JP" sz="2000" dirty="0">
                <a:latin typeface="Calibri" pitchFamily="34" charset="0"/>
              </a:rPr>
              <a:t> = </a:t>
            </a:r>
            <a:r>
              <a:rPr lang="en-US" altLang="ja-JP" dirty="0">
                <a:latin typeface="Calibri" pitchFamily="34" charset="0"/>
              </a:rPr>
              <a:t>Water Matrix Coordinates, i.e. water absorbance bands in VIS-NIR range  </a:t>
            </a:r>
          </a:p>
        </p:txBody>
      </p:sp>
      <p:sp>
        <p:nvSpPr>
          <p:cNvPr id="27" name="Text Box 44"/>
          <p:cNvSpPr txBox="1">
            <a:spLocks noChangeArrowheads="1"/>
          </p:cNvSpPr>
          <p:nvPr/>
        </p:nvSpPr>
        <p:spPr bwMode="auto">
          <a:xfrm>
            <a:off x="35496" y="44624"/>
            <a:ext cx="87802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2800" b="1" dirty="0">
                <a:solidFill>
                  <a:schemeClr val="accent1"/>
                </a:solidFill>
                <a:latin typeface="+mj-lt"/>
              </a:rPr>
              <a:t>        </a:t>
            </a:r>
            <a:r>
              <a:rPr lang="en-US" altLang="ja-JP" sz="2800" b="1" dirty="0" smtClean="0">
                <a:solidFill>
                  <a:schemeClr val="bg1"/>
                </a:solidFill>
                <a:latin typeface="+mj-lt"/>
              </a:rPr>
              <a:t>AQUAPHOTOMICS: THE CONCEPT</a:t>
            </a:r>
            <a:endParaRPr lang="en-US" altLang="ja-JP" sz="2800" b="1" dirty="0">
              <a:solidFill>
                <a:schemeClr val="bg1"/>
              </a:solidFill>
              <a:latin typeface="+mj-lt"/>
            </a:endParaRPr>
          </a:p>
        </p:txBody>
      </p:sp>
      <p:sp>
        <p:nvSpPr>
          <p:cNvPr id="5" name="日付プレースホルダー 4"/>
          <p:cNvSpPr>
            <a:spLocks noGrp="1"/>
          </p:cNvSpPr>
          <p:nvPr>
            <p:ph type="dt" sz="half" idx="10"/>
          </p:nvPr>
        </p:nvSpPr>
        <p:spPr/>
        <p:txBody>
          <a:bodyPr/>
          <a:lstStyle/>
          <a:p>
            <a:fld id="{B2BCB1AA-941E-4022-B809-437BD3D581B3}" type="datetime1">
              <a:rPr kumimoji="1" lang="ja-JP" altLang="en-US" smtClean="0"/>
              <a:t>2018/11/30</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7" name="スライド番号プレースホルダー 6"/>
          <p:cNvSpPr>
            <a:spLocks noGrp="1"/>
          </p:cNvSpPr>
          <p:nvPr>
            <p:ph type="sldNum" sz="quarter" idx="12"/>
          </p:nvPr>
        </p:nvSpPr>
        <p:spPr/>
        <p:txBody>
          <a:bodyPr/>
          <a:lstStyle/>
          <a:p>
            <a:fld id="{9C767D48-2DB2-4028-BE83-41046148A226}" type="slidenum">
              <a:rPr kumimoji="1" lang="ja-JP" altLang="en-US" smtClean="0"/>
              <a:t>18</a:t>
            </a:fld>
            <a:endParaRPr kumimoji="1" lang="ja-JP" altLang="en-US"/>
          </a:p>
        </p:txBody>
      </p:sp>
    </p:spTree>
    <p:extLst>
      <p:ext uri="{BB962C8B-B14F-4D97-AF65-F5344CB8AC3E}">
        <p14:creationId xmlns:p14="http://schemas.microsoft.com/office/powerpoint/2010/main" val="27038343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s-crystal-clear-blue-water-ripples-crystal-clear-water-on-white-background-abstract-illustration-animation-30fps-hd1080-seamless-loop_vyq5dljsg__M0000.png"/>
          <p:cNvPicPr>
            <a:picLocks noChangeAspect="1"/>
          </p:cNvPicPr>
          <p:nvPr/>
        </p:nvPicPr>
        <p:blipFill rotWithShape="1">
          <a:blip r:embed="rId2">
            <a:alphaModFix amt="70000"/>
            <a:extLst>
              <a:ext uri="{28A0092B-C50C-407E-A947-70E740481C1C}">
                <a14:useLocalDpi xmlns:a14="http://schemas.microsoft.com/office/drawing/2010/main" val="0"/>
              </a:ext>
            </a:extLst>
          </a:blip>
          <a:srcRect b="23079"/>
          <a:stretch/>
        </p:blipFill>
        <p:spPr>
          <a:xfrm>
            <a:off x="0" y="2897726"/>
            <a:ext cx="9144000" cy="3956400"/>
          </a:xfrm>
          <a:prstGeom prst="rect">
            <a:avLst/>
          </a:prstGeom>
        </p:spPr>
      </p:pic>
      <p:pic>
        <p:nvPicPr>
          <p:cNvPr id="3" name="Picture 2" descr="aquaphotomics_green small size.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8027090" y="5195113"/>
            <a:ext cx="1116910" cy="1796365"/>
          </a:xfrm>
          <a:prstGeom prst="rect">
            <a:avLst/>
          </a:prstGeom>
        </p:spPr>
      </p:pic>
      <p:sp>
        <p:nvSpPr>
          <p:cNvPr id="4" name="コンテンツ プレースホルダー 7"/>
          <p:cNvSpPr txBox="1">
            <a:spLocks/>
          </p:cNvSpPr>
          <p:nvPr/>
        </p:nvSpPr>
        <p:spPr>
          <a:xfrm>
            <a:off x="815946" y="2060848"/>
            <a:ext cx="7211144" cy="259228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Arial"/>
              <a:buAutoNum type="arabicPeriod"/>
            </a:pPr>
            <a:r>
              <a:rPr lang="en-US" altLang="ja-JP" sz="2800" b="1" dirty="0" err="1" smtClean="0">
                <a:solidFill>
                  <a:srgbClr val="595959"/>
                </a:solidFill>
                <a:latin typeface="Optima"/>
                <a:cs typeface="Optima"/>
              </a:rPr>
              <a:t>Aquaphotomics</a:t>
            </a:r>
            <a:r>
              <a:rPr lang="en-US" altLang="ja-JP" sz="2800" b="1" dirty="0" smtClean="0">
                <a:solidFill>
                  <a:srgbClr val="595959"/>
                </a:solidFill>
                <a:latin typeface="Optima"/>
                <a:cs typeface="Optima"/>
              </a:rPr>
              <a:t>: introduction</a:t>
            </a:r>
          </a:p>
          <a:p>
            <a:pPr marL="514350" indent="-514350">
              <a:buFont typeface="Arial"/>
              <a:buAutoNum type="arabicPeriod"/>
            </a:pPr>
            <a:r>
              <a:rPr kumimoji="1" lang="en-US" altLang="ja-JP" sz="2800" dirty="0" smtClean="0">
                <a:solidFill>
                  <a:srgbClr val="595959"/>
                </a:solidFill>
                <a:latin typeface="Optima"/>
                <a:cs typeface="Optima"/>
              </a:rPr>
              <a:t>Water shaped by:</a:t>
            </a:r>
          </a:p>
          <a:p>
            <a:pPr marL="914400" lvl="1" indent="-514350">
              <a:lnSpc>
                <a:spcPct val="80000"/>
              </a:lnSpc>
              <a:buFont typeface="Wingdings" charset="2"/>
              <a:buChar char="§"/>
            </a:pPr>
            <a:r>
              <a:rPr kumimoji="1" lang="en-US" altLang="ja-JP" dirty="0" smtClean="0">
                <a:solidFill>
                  <a:srgbClr val="595959"/>
                </a:solidFill>
                <a:latin typeface="Optima"/>
                <a:cs typeface="Optima"/>
              </a:rPr>
              <a:t>Environment</a:t>
            </a:r>
            <a:endParaRPr lang="en-US" altLang="ja-JP" dirty="0" smtClean="0">
              <a:solidFill>
                <a:srgbClr val="595959"/>
              </a:solidFill>
              <a:latin typeface="Optima"/>
              <a:cs typeface="Optima"/>
            </a:endParaRPr>
          </a:p>
          <a:p>
            <a:pPr marL="914400" lvl="1" indent="-514350">
              <a:lnSpc>
                <a:spcPct val="80000"/>
              </a:lnSpc>
              <a:buFont typeface="Wingdings" charset="2"/>
              <a:buChar char="§"/>
            </a:pPr>
            <a:r>
              <a:rPr lang="en-US" altLang="ja-JP" dirty="0" smtClean="0">
                <a:solidFill>
                  <a:srgbClr val="595959"/>
                </a:solidFill>
                <a:latin typeface="Optima"/>
                <a:cs typeface="Optima"/>
              </a:rPr>
              <a:t>Single molecule</a:t>
            </a:r>
            <a:r>
              <a:rPr kumimoji="1" lang="en-US" altLang="ja-JP" dirty="0" smtClean="0">
                <a:solidFill>
                  <a:srgbClr val="595959"/>
                </a:solidFill>
                <a:latin typeface="Optima"/>
                <a:cs typeface="Optima"/>
              </a:rPr>
              <a:t> </a:t>
            </a:r>
          </a:p>
          <a:p>
            <a:pPr marL="914400" lvl="1" indent="-514350">
              <a:lnSpc>
                <a:spcPct val="80000"/>
              </a:lnSpc>
              <a:buFont typeface="Wingdings" charset="2"/>
              <a:buChar char="§"/>
            </a:pPr>
            <a:r>
              <a:rPr lang="en-US" altLang="ja-JP" dirty="0" smtClean="0">
                <a:solidFill>
                  <a:srgbClr val="595959"/>
                </a:solidFill>
                <a:latin typeface="Optima"/>
                <a:cs typeface="Optima"/>
              </a:rPr>
              <a:t>Cells (bacteria)</a:t>
            </a:r>
          </a:p>
          <a:p>
            <a:pPr marL="0" indent="0">
              <a:lnSpc>
                <a:spcPct val="80000"/>
              </a:lnSpc>
              <a:buFont typeface="Arial"/>
              <a:buNone/>
            </a:pPr>
            <a:endParaRPr kumimoji="1" lang="en-US" altLang="ja-JP" sz="2800" dirty="0">
              <a:latin typeface="Arial"/>
              <a:cs typeface="Arial"/>
            </a:endParaRPr>
          </a:p>
        </p:txBody>
      </p:sp>
      <p:sp>
        <p:nvSpPr>
          <p:cNvPr id="5" name="Title 8"/>
          <p:cNvSpPr txBox="1">
            <a:spLocks/>
          </p:cNvSpPr>
          <p:nvPr/>
        </p:nvSpPr>
        <p:spPr>
          <a:xfrm>
            <a:off x="815946" y="944423"/>
            <a:ext cx="3024336" cy="65916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b="1" dirty="0" smtClean="0">
                <a:solidFill>
                  <a:srgbClr val="256EB6"/>
                </a:solidFill>
                <a:latin typeface="Optima"/>
                <a:cs typeface="Optima"/>
              </a:rPr>
              <a:t>Contents</a:t>
            </a:r>
            <a:endParaRPr lang="en-GB" b="1" dirty="0">
              <a:solidFill>
                <a:srgbClr val="256EB6"/>
              </a:solidFill>
              <a:latin typeface="Optima"/>
              <a:cs typeface="Optima"/>
            </a:endParaRPr>
          </a:p>
        </p:txBody>
      </p:sp>
      <p:sp>
        <p:nvSpPr>
          <p:cNvPr id="6" name="日付プレースホルダー 5"/>
          <p:cNvSpPr>
            <a:spLocks noGrp="1"/>
          </p:cNvSpPr>
          <p:nvPr>
            <p:ph type="dt" sz="half" idx="10"/>
          </p:nvPr>
        </p:nvSpPr>
        <p:spPr/>
        <p:txBody>
          <a:bodyPr/>
          <a:lstStyle/>
          <a:p>
            <a:fld id="{C8D306CB-31D2-4210-8E66-4C21620EB795}" type="datetime1">
              <a:rPr kumimoji="1" lang="ja-JP" altLang="en-US" smtClean="0"/>
              <a:t>2018/11/30</a:t>
            </a:fld>
            <a:endParaRPr kumimoji="1" lang="ja-JP" altLang="en-US"/>
          </a:p>
        </p:txBody>
      </p:sp>
      <p:sp>
        <p:nvSpPr>
          <p:cNvPr id="7" name="フッター プレースホルダー 6"/>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8" name="スライド番号プレースホルダー 7"/>
          <p:cNvSpPr>
            <a:spLocks noGrp="1"/>
          </p:cNvSpPr>
          <p:nvPr>
            <p:ph type="sldNum" sz="quarter" idx="12"/>
          </p:nvPr>
        </p:nvSpPr>
        <p:spPr/>
        <p:txBody>
          <a:bodyPr/>
          <a:lstStyle/>
          <a:p>
            <a:fld id="{05401AB5-A690-4BB7-8F80-238F9FA51F29}" type="slidenum">
              <a:rPr kumimoji="1" lang="ja-JP" altLang="en-US" smtClean="0"/>
              <a:t>19</a:t>
            </a:fld>
            <a:endParaRPr kumimoji="1" lang="ja-JP" altLang="en-US"/>
          </a:p>
        </p:txBody>
      </p:sp>
    </p:spTree>
    <p:extLst>
      <p:ext uri="{BB962C8B-B14F-4D97-AF65-F5344CB8AC3E}">
        <p14:creationId xmlns:p14="http://schemas.microsoft.com/office/powerpoint/2010/main" val="23852767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23850" y="333375"/>
            <a:ext cx="8435975" cy="5165725"/>
          </a:xfrm>
        </p:spPr>
        <p:txBody>
          <a:bodyPr/>
          <a:lstStyle/>
          <a:p>
            <a:pPr eaLnBrk="1" hangingPunct="1"/>
            <a:r>
              <a:rPr lang="ja-JP" altLang="en-US" sz="9600" b="1" smtClean="0">
                <a:ea typeface="HG正楷書体-PRO" pitchFamily="66" charset="-128"/>
              </a:rPr>
              <a:t>水</a:t>
            </a:r>
            <a:r>
              <a:rPr lang="ja-JP" altLang="en-US" sz="8000" smtClean="0">
                <a:ea typeface="HG正楷書体-PRO" pitchFamily="66" charset="-128"/>
              </a:rPr>
              <a:t>　</a:t>
            </a:r>
            <a:br>
              <a:rPr lang="ja-JP" altLang="en-US" sz="8000" smtClean="0">
                <a:ea typeface="HG正楷書体-PRO" pitchFamily="66" charset="-128"/>
              </a:rPr>
            </a:br>
            <a:r>
              <a:rPr lang="ja-JP" altLang="en-US" sz="8000" smtClean="0">
                <a:ea typeface="HG正楷書体-PRO" pitchFamily="66" charset="-128"/>
              </a:rPr>
              <a:t>と</a:t>
            </a:r>
            <a:br>
              <a:rPr lang="ja-JP" altLang="en-US" sz="8000" smtClean="0">
                <a:ea typeface="HG正楷書体-PRO" pitchFamily="66" charset="-128"/>
              </a:rPr>
            </a:br>
            <a:r>
              <a:rPr lang="ja-JP" altLang="en-US" sz="9600" b="1" smtClean="0">
                <a:ea typeface="HG正楷書体-PRO" pitchFamily="66" charset="-128"/>
              </a:rPr>
              <a:t>光</a:t>
            </a:r>
          </a:p>
        </p:txBody>
      </p:sp>
      <p:sp>
        <p:nvSpPr>
          <p:cNvPr id="2" name="日付プレースホルダー 1"/>
          <p:cNvSpPr>
            <a:spLocks noGrp="1"/>
          </p:cNvSpPr>
          <p:nvPr>
            <p:ph type="dt" sz="half" idx="10"/>
          </p:nvPr>
        </p:nvSpPr>
        <p:spPr/>
        <p:txBody>
          <a:bodyPr/>
          <a:lstStyle/>
          <a:p>
            <a:fld id="{2A6AEF9F-DE48-455D-9085-26A133A7FDCC}" type="datetime1">
              <a:rPr kumimoji="1" lang="ja-JP" altLang="en-US" smtClean="0"/>
              <a:t>2018/11/30</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4" name="スライド番号プレースホルダー 3"/>
          <p:cNvSpPr>
            <a:spLocks noGrp="1"/>
          </p:cNvSpPr>
          <p:nvPr>
            <p:ph type="sldNum" sz="quarter" idx="12"/>
          </p:nvPr>
        </p:nvSpPr>
        <p:spPr/>
        <p:txBody>
          <a:bodyPr/>
          <a:lstStyle/>
          <a:p>
            <a:fld id="{05401AB5-A690-4BB7-8F80-238F9FA51F29}" type="slidenum">
              <a:rPr kumimoji="1" lang="ja-JP" altLang="en-US" smtClean="0"/>
              <a:t>2</a:t>
            </a:fld>
            <a:endParaRPr kumimoji="1" lang="ja-JP" altLang="en-US"/>
          </a:p>
        </p:txBody>
      </p:sp>
      <p:sp>
        <p:nvSpPr>
          <p:cNvPr id="5" name="テキスト ボックス 4"/>
          <p:cNvSpPr txBox="1"/>
          <p:nvPr/>
        </p:nvSpPr>
        <p:spPr>
          <a:xfrm>
            <a:off x="7383463" y="620713"/>
            <a:ext cx="738187" cy="5113337"/>
          </a:xfrm>
          <a:prstGeom prst="rect">
            <a:avLst/>
          </a:prstGeom>
          <a:noFill/>
        </p:spPr>
        <p:txBody>
          <a:bodyPr vert="eaVert">
            <a:spAutoFit/>
          </a:bodyPr>
          <a:lstStyle/>
          <a:p>
            <a:pPr algn="ctr">
              <a:defRPr/>
            </a:pPr>
            <a:r>
              <a:rPr lang="en-US" altLang="ja-JP" sz="3600" i="1" dirty="0">
                <a:latin typeface="+mj-lt"/>
              </a:rPr>
              <a:t>Water      and       Light</a:t>
            </a:r>
            <a:endParaRPr lang="ja-JP" altLang="en-US" sz="3600" i="1" dirty="0">
              <a:latin typeface="+mj-lt"/>
            </a:endParaRPr>
          </a:p>
        </p:txBody>
      </p:sp>
    </p:spTree>
    <p:extLst>
      <p:ext uri="{BB962C8B-B14F-4D97-AF65-F5344CB8AC3E}">
        <p14:creationId xmlns:p14="http://schemas.microsoft.com/office/powerpoint/2010/main" val="41819821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2"/>
          <p:cNvPicPr>
            <a:picLocks noChangeAspect="1" noChangeArrowheads="1"/>
          </p:cNvPicPr>
          <p:nvPr/>
        </p:nvPicPr>
        <p:blipFill>
          <a:blip r:embed="rId3">
            <a:extLst>
              <a:ext uri="{28A0092B-C50C-407E-A947-70E740481C1C}">
                <a14:useLocalDpi xmlns:a14="http://schemas.microsoft.com/office/drawing/2010/main" val="0"/>
              </a:ext>
            </a:extLst>
          </a:blip>
          <a:srcRect l="230" t="330" r="230" b="330"/>
          <a:stretch>
            <a:fillRect/>
          </a:stretch>
        </p:blipFill>
        <p:spPr bwMode="auto">
          <a:xfrm>
            <a:off x="0" y="44450"/>
            <a:ext cx="9144000" cy="638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49"/>
          <p:cNvSpPr txBox="1">
            <a:spLocks noChangeArrowheads="1"/>
          </p:cNvSpPr>
          <p:nvPr/>
        </p:nvSpPr>
        <p:spPr bwMode="auto">
          <a:xfrm>
            <a:off x="6877050" y="6424613"/>
            <a:ext cx="10429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000">
                <a:solidFill>
                  <a:srgbClr val="006600"/>
                </a:solidFill>
              </a:rPr>
              <a:t>1506</a:t>
            </a:r>
            <a:r>
              <a:rPr lang="ja-JP" altLang="en-US" sz="1000">
                <a:solidFill>
                  <a:srgbClr val="006600"/>
                </a:solidFill>
              </a:rPr>
              <a:t>～</a:t>
            </a:r>
            <a:r>
              <a:rPr lang="en-US" altLang="ja-JP" sz="1000">
                <a:solidFill>
                  <a:srgbClr val="006600"/>
                </a:solidFill>
              </a:rPr>
              <a:t>1516</a:t>
            </a:r>
          </a:p>
        </p:txBody>
      </p:sp>
      <p:sp>
        <p:nvSpPr>
          <p:cNvPr id="50180" name="Rectangle 90"/>
          <p:cNvSpPr>
            <a:spLocks noChangeArrowheads="1"/>
          </p:cNvSpPr>
          <p:nvPr/>
        </p:nvSpPr>
        <p:spPr bwMode="auto">
          <a:xfrm>
            <a:off x="34925" y="46038"/>
            <a:ext cx="288925" cy="6119812"/>
          </a:xfrm>
          <a:prstGeom prst="rect">
            <a:avLst/>
          </a:prstGeom>
          <a:solidFill>
            <a:srgbClr val="C0C0C0">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ja-JP"/>
          </a:p>
        </p:txBody>
      </p:sp>
      <p:sp>
        <p:nvSpPr>
          <p:cNvPr id="50181" name="Line 50"/>
          <p:cNvSpPr>
            <a:spLocks noChangeShapeType="1"/>
          </p:cNvSpPr>
          <p:nvPr/>
        </p:nvSpPr>
        <p:spPr bwMode="auto">
          <a:xfrm flipH="1">
            <a:off x="120650" y="5084763"/>
            <a:ext cx="8748713" cy="0"/>
          </a:xfrm>
          <a:prstGeom prst="line">
            <a:avLst/>
          </a:prstGeom>
          <a:noFill/>
          <a:ln w="19050">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182" name="Line 51"/>
          <p:cNvSpPr>
            <a:spLocks noChangeShapeType="1"/>
          </p:cNvSpPr>
          <p:nvPr/>
        </p:nvSpPr>
        <p:spPr bwMode="auto">
          <a:xfrm flipH="1">
            <a:off x="120650" y="4868863"/>
            <a:ext cx="8748713" cy="0"/>
          </a:xfrm>
          <a:prstGeom prst="line">
            <a:avLst/>
          </a:prstGeom>
          <a:noFill/>
          <a:ln w="19050">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183" name="Line 52"/>
          <p:cNvSpPr>
            <a:spLocks noChangeShapeType="1"/>
          </p:cNvSpPr>
          <p:nvPr/>
        </p:nvSpPr>
        <p:spPr bwMode="auto">
          <a:xfrm flipH="1">
            <a:off x="120650" y="3500438"/>
            <a:ext cx="8748713" cy="0"/>
          </a:xfrm>
          <a:prstGeom prst="line">
            <a:avLst/>
          </a:prstGeom>
          <a:noFill/>
          <a:ln w="19050">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184" name="Line 53"/>
          <p:cNvSpPr>
            <a:spLocks noChangeShapeType="1"/>
          </p:cNvSpPr>
          <p:nvPr/>
        </p:nvSpPr>
        <p:spPr bwMode="auto">
          <a:xfrm flipH="1">
            <a:off x="120650" y="2997200"/>
            <a:ext cx="8748713" cy="0"/>
          </a:xfrm>
          <a:prstGeom prst="line">
            <a:avLst/>
          </a:prstGeom>
          <a:noFill/>
          <a:ln w="19050">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185" name="Line 54"/>
          <p:cNvSpPr>
            <a:spLocks noChangeShapeType="1"/>
          </p:cNvSpPr>
          <p:nvPr/>
        </p:nvSpPr>
        <p:spPr bwMode="auto">
          <a:xfrm flipH="1">
            <a:off x="120650" y="2349500"/>
            <a:ext cx="8748713" cy="0"/>
          </a:xfrm>
          <a:prstGeom prst="line">
            <a:avLst/>
          </a:prstGeom>
          <a:noFill/>
          <a:ln w="19050">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186" name="Line 55"/>
          <p:cNvSpPr>
            <a:spLocks noChangeShapeType="1"/>
          </p:cNvSpPr>
          <p:nvPr/>
        </p:nvSpPr>
        <p:spPr bwMode="auto">
          <a:xfrm flipH="1">
            <a:off x="120650" y="1412875"/>
            <a:ext cx="8748713" cy="0"/>
          </a:xfrm>
          <a:prstGeom prst="line">
            <a:avLst/>
          </a:prstGeom>
          <a:noFill/>
          <a:ln w="19050">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187" name="Line 56"/>
          <p:cNvSpPr>
            <a:spLocks noChangeShapeType="1"/>
          </p:cNvSpPr>
          <p:nvPr/>
        </p:nvSpPr>
        <p:spPr bwMode="auto">
          <a:xfrm flipH="1">
            <a:off x="120650" y="692150"/>
            <a:ext cx="8748713" cy="0"/>
          </a:xfrm>
          <a:prstGeom prst="line">
            <a:avLst/>
          </a:prstGeom>
          <a:noFill/>
          <a:ln w="19050">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188" name="Text Box 15"/>
          <p:cNvSpPr txBox="1">
            <a:spLocks noChangeArrowheads="1"/>
          </p:cNvSpPr>
          <p:nvPr/>
        </p:nvSpPr>
        <p:spPr bwMode="auto">
          <a:xfrm>
            <a:off x="1368425" y="6586538"/>
            <a:ext cx="10429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000">
                <a:solidFill>
                  <a:srgbClr val="006600"/>
                </a:solidFill>
              </a:rPr>
              <a:t>1370</a:t>
            </a:r>
            <a:r>
              <a:rPr lang="ja-JP" altLang="en-US" sz="1000">
                <a:solidFill>
                  <a:srgbClr val="006600"/>
                </a:solidFill>
              </a:rPr>
              <a:t>～</a:t>
            </a:r>
            <a:r>
              <a:rPr lang="en-US" altLang="ja-JP" sz="1000">
                <a:solidFill>
                  <a:srgbClr val="006600"/>
                </a:solidFill>
              </a:rPr>
              <a:t>1376</a:t>
            </a:r>
          </a:p>
        </p:txBody>
      </p:sp>
      <p:sp>
        <p:nvSpPr>
          <p:cNvPr id="50189" name="Text Box 16"/>
          <p:cNvSpPr txBox="1">
            <a:spLocks noChangeArrowheads="1"/>
          </p:cNvSpPr>
          <p:nvPr/>
        </p:nvSpPr>
        <p:spPr bwMode="auto">
          <a:xfrm>
            <a:off x="2808288" y="6586538"/>
            <a:ext cx="10429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000">
                <a:solidFill>
                  <a:srgbClr val="FF33CC"/>
                </a:solidFill>
              </a:rPr>
              <a:t>1398</a:t>
            </a:r>
            <a:r>
              <a:rPr lang="ja-JP" altLang="en-US" sz="1000">
                <a:solidFill>
                  <a:srgbClr val="FF33CC"/>
                </a:solidFill>
              </a:rPr>
              <a:t>～</a:t>
            </a:r>
            <a:r>
              <a:rPr lang="en-US" altLang="ja-JP" sz="1000">
                <a:solidFill>
                  <a:srgbClr val="FF33CC"/>
                </a:solidFill>
              </a:rPr>
              <a:t>1418</a:t>
            </a:r>
          </a:p>
        </p:txBody>
      </p:sp>
      <p:sp>
        <p:nvSpPr>
          <p:cNvPr id="50190" name="Text Box 12"/>
          <p:cNvSpPr txBox="1">
            <a:spLocks noChangeArrowheads="1"/>
          </p:cNvSpPr>
          <p:nvPr/>
        </p:nvSpPr>
        <p:spPr bwMode="auto">
          <a:xfrm>
            <a:off x="-36513" y="6453336"/>
            <a:ext cx="10429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000" dirty="0">
                <a:solidFill>
                  <a:srgbClr val="003399"/>
                </a:solidFill>
              </a:rPr>
              <a:t>1336</a:t>
            </a:r>
            <a:r>
              <a:rPr lang="ja-JP" altLang="en-US" sz="1000" dirty="0">
                <a:solidFill>
                  <a:srgbClr val="003399"/>
                </a:solidFill>
              </a:rPr>
              <a:t>～</a:t>
            </a:r>
            <a:r>
              <a:rPr lang="en-US" altLang="ja-JP" sz="1000" dirty="0">
                <a:solidFill>
                  <a:srgbClr val="003399"/>
                </a:solidFill>
              </a:rPr>
              <a:t>1348</a:t>
            </a:r>
          </a:p>
        </p:txBody>
      </p:sp>
      <p:sp>
        <p:nvSpPr>
          <p:cNvPr id="50191" name="Text Box 42"/>
          <p:cNvSpPr txBox="1">
            <a:spLocks noChangeArrowheads="1"/>
          </p:cNvSpPr>
          <p:nvPr/>
        </p:nvSpPr>
        <p:spPr bwMode="auto">
          <a:xfrm>
            <a:off x="1944688" y="6453188"/>
            <a:ext cx="10429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000">
                <a:solidFill>
                  <a:srgbClr val="003399"/>
                </a:solidFill>
              </a:rPr>
              <a:t>1380</a:t>
            </a:r>
            <a:r>
              <a:rPr lang="ja-JP" altLang="en-US" sz="1000">
                <a:solidFill>
                  <a:srgbClr val="003399"/>
                </a:solidFill>
              </a:rPr>
              <a:t>～</a:t>
            </a:r>
            <a:r>
              <a:rPr lang="en-US" altLang="ja-JP" sz="1000">
                <a:solidFill>
                  <a:srgbClr val="003399"/>
                </a:solidFill>
              </a:rPr>
              <a:t>1388</a:t>
            </a:r>
          </a:p>
        </p:txBody>
      </p:sp>
      <p:sp>
        <p:nvSpPr>
          <p:cNvPr id="50192" name="Text Box 43"/>
          <p:cNvSpPr txBox="1">
            <a:spLocks noChangeArrowheads="1"/>
          </p:cNvSpPr>
          <p:nvPr/>
        </p:nvSpPr>
        <p:spPr bwMode="auto">
          <a:xfrm>
            <a:off x="3457004" y="6424612"/>
            <a:ext cx="10429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000" dirty="0">
                <a:solidFill>
                  <a:srgbClr val="006600"/>
                </a:solidFill>
              </a:rPr>
              <a:t>1421</a:t>
            </a:r>
            <a:r>
              <a:rPr lang="ja-JP" altLang="en-US" sz="1000" dirty="0">
                <a:solidFill>
                  <a:srgbClr val="006600"/>
                </a:solidFill>
              </a:rPr>
              <a:t>～</a:t>
            </a:r>
            <a:r>
              <a:rPr lang="en-US" altLang="ja-JP" sz="1000" dirty="0">
                <a:solidFill>
                  <a:srgbClr val="006600"/>
                </a:solidFill>
              </a:rPr>
              <a:t>1430</a:t>
            </a:r>
          </a:p>
        </p:txBody>
      </p:sp>
      <p:sp>
        <p:nvSpPr>
          <p:cNvPr id="50193" name="Text Box 44"/>
          <p:cNvSpPr txBox="1">
            <a:spLocks noChangeArrowheads="1"/>
          </p:cNvSpPr>
          <p:nvPr/>
        </p:nvSpPr>
        <p:spPr bwMode="auto">
          <a:xfrm>
            <a:off x="3889375" y="6586538"/>
            <a:ext cx="10429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000">
                <a:solidFill>
                  <a:srgbClr val="003399"/>
                </a:solidFill>
              </a:rPr>
              <a:t>1432</a:t>
            </a:r>
            <a:r>
              <a:rPr lang="ja-JP" altLang="en-US" sz="1000">
                <a:solidFill>
                  <a:srgbClr val="003399"/>
                </a:solidFill>
              </a:rPr>
              <a:t>～</a:t>
            </a:r>
            <a:r>
              <a:rPr lang="en-US" altLang="ja-JP" sz="1000">
                <a:solidFill>
                  <a:srgbClr val="003399"/>
                </a:solidFill>
              </a:rPr>
              <a:t>1444</a:t>
            </a:r>
          </a:p>
        </p:txBody>
      </p:sp>
      <p:sp>
        <p:nvSpPr>
          <p:cNvPr id="50194" name="Text Box 45"/>
          <p:cNvSpPr txBox="1">
            <a:spLocks noChangeArrowheads="1"/>
          </p:cNvSpPr>
          <p:nvPr/>
        </p:nvSpPr>
        <p:spPr bwMode="auto">
          <a:xfrm>
            <a:off x="4465638" y="6424613"/>
            <a:ext cx="10429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000">
                <a:solidFill>
                  <a:srgbClr val="FF33CC"/>
                </a:solidFill>
              </a:rPr>
              <a:t>1448</a:t>
            </a:r>
            <a:r>
              <a:rPr lang="ja-JP" altLang="en-US" sz="1000">
                <a:solidFill>
                  <a:srgbClr val="FF33CC"/>
                </a:solidFill>
              </a:rPr>
              <a:t>～</a:t>
            </a:r>
            <a:r>
              <a:rPr lang="en-US" altLang="ja-JP" sz="1000">
                <a:solidFill>
                  <a:srgbClr val="FF33CC"/>
                </a:solidFill>
              </a:rPr>
              <a:t>1454</a:t>
            </a:r>
          </a:p>
        </p:txBody>
      </p:sp>
      <p:sp>
        <p:nvSpPr>
          <p:cNvPr id="50195" name="Text Box 46"/>
          <p:cNvSpPr txBox="1">
            <a:spLocks noChangeArrowheads="1"/>
          </p:cNvSpPr>
          <p:nvPr/>
        </p:nvSpPr>
        <p:spPr bwMode="auto">
          <a:xfrm>
            <a:off x="5041900" y="6586538"/>
            <a:ext cx="10429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000">
                <a:solidFill>
                  <a:srgbClr val="006600"/>
                </a:solidFill>
              </a:rPr>
              <a:t>1462</a:t>
            </a:r>
            <a:r>
              <a:rPr lang="ja-JP" altLang="en-US" sz="1000">
                <a:solidFill>
                  <a:srgbClr val="006600"/>
                </a:solidFill>
              </a:rPr>
              <a:t>～</a:t>
            </a:r>
            <a:r>
              <a:rPr lang="en-US" altLang="ja-JP" sz="1000">
                <a:solidFill>
                  <a:srgbClr val="006600"/>
                </a:solidFill>
              </a:rPr>
              <a:t>1468</a:t>
            </a:r>
          </a:p>
        </p:txBody>
      </p:sp>
      <p:sp>
        <p:nvSpPr>
          <p:cNvPr id="50196" name="Text Box 47"/>
          <p:cNvSpPr txBox="1">
            <a:spLocks noChangeArrowheads="1"/>
          </p:cNvSpPr>
          <p:nvPr/>
        </p:nvSpPr>
        <p:spPr bwMode="auto">
          <a:xfrm>
            <a:off x="5545138" y="6453188"/>
            <a:ext cx="10429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000">
                <a:solidFill>
                  <a:srgbClr val="003399"/>
                </a:solidFill>
              </a:rPr>
              <a:t>1472</a:t>
            </a:r>
            <a:r>
              <a:rPr lang="ja-JP" altLang="en-US" sz="1000">
                <a:solidFill>
                  <a:srgbClr val="003399"/>
                </a:solidFill>
              </a:rPr>
              <a:t>～</a:t>
            </a:r>
            <a:r>
              <a:rPr lang="en-US" altLang="ja-JP" sz="1000">
                <a:solidFill>
                  <a:srgbClr val="003399"/>
                </a:solidFill>
              </a:rPr>
              <a:t>1482</a:t>
            </a:r>
          </a:p>
        </p:txBody>
      </p:sp>
      <p:sp>
        <p:nvSpPr>
          <p:cNvPr id="50197" name="Text Box 48"/>
          <p:cNvSpPr txBox="1">
            <a:spLocks noChangeArrowheads="1"/>
          </p:cNvSpPr>
          <p:nvPr/>
        </p:nvSpPr>
        <p:spPr bwMode="auto">
          <a:xfrm>
            <a:off x="6084888" y="6586538"/>
            <a:ext cx="10429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000">
                <a:solidFill>
                  <a:srgbClr val="FF33CC"/>
                </a:solidFill>
              </a:rPr>
              <a:t>1482</a:t>
            </a:r>
            <a:r>
              <a:rPr lang="ja-JP" altLang="en-US" sz="1000">
                <a:solidFill>
                  <a:srgbClr val="FF33CC"/>
                </a:solidFill>
              </a:rPr>
              <a:t>～</a:t>
            </a:r>
            <a:r>
              <a:rPr lang="en-US" altLang="ja-JP" sz="1000">
                <a:solidFill>
                  <a:srgbClr val="FF33CC"/>
                </a:solidFill>
              </a:rPr>
              <a:t>1495</a:t>
            </a:r>
          </a:p>
        </p:txBody>
      </p:sp>
      <p:sp>
        <p:nvSpPr>
          <p:cNvPr id="50198" name="Text Box 13"/>
          <p:cNvSpPr txBox="1">
            <a:spLocks noChangeArrowheads="1"/>
          </p:cNvSpPr>
          <p:nvPr/>
        </p:nvSpPr>
        <p:spPr bwMode="auto">
          <a:xfrm>
            <a:off x="900113" y="6453188"/>
            <a:ext cx="10429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000">
                <a:solidFill>
                  <a:srgbClr val="FF33CC"/>
                </a:solidFill>
              </a:rPr>
              <a:t>1360</a:t>
            </a:r>
            <a:r>
              <a:rPr lang="ja-JP" altLang="en-US" sz="1000">
                <a:solidFill>
                  <a:srgbClr val="FF33CC"/>
                </a:solidFill>
              </a:rPr>
              <a:t>～</a:t>
            </a:r>
            <a:r>
              <a:rPr lang="en-US" altLang="ja-JP" sz="1000">
                <a:solidFill>
                  <a:srgbClr val="FF33CC"/>
                </a:solidFill>
              </a:rPr>
              <a:t>1366</a:t>
            </a:r>
          </a:p>
        </p:txBody>
      </p:sp>
      <p:sp>
        <p:nvSpPr>
          <p:cNvPr id="50199" name="Text Box 66"/>
          <p:cNvSpPr txBox="1">
            <a:spLocks noChangeArrowheads="1"/>
          </p:cNvSpPr>
          <p:nvPr/>
        </p:nvSpPr>
        <p:spPr bwMode="auto">
          <a:xfrm>
            <a:off x="395288" y="6237288"/>
            <a:ext cx="5032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600">
                <a:solidFill>
                  <a:srgbClr val="003399"/>
                </a:solidFill>
              </a:rPr>
              <a:t>C1</a:t>
            </a:r>
          </a:p>
        </p:txBody>
      </p:sp>
      <p:sp>
        <p:nvSpPr>
          <p:cNvPr id="50200" name="Text Box 67"/>
          <p:cNvSpPr txBox="1">
            <a:spLocks noChangeArrowheads="1"/>
          </p:cNvSpPr>
          <p:nvPr/>
        </p:nvSpPr>
        <p:spPr bwMode="auto">
          <a:xfrm>
            <a:off x="1258888" y="6237288"/>
            <a:ext cx="5032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600">
                <a:solidFill>
                  <a:srgbClr val="FF33CC"/>
                </a:solidFill>
              </a:rPr>
              <a:t>C2</a:t>
            </a:r>
          </a:p>
        </p:txBody>
      </p:sp>
      <p:sp>
        <p:nvSpPr>
          <p:cNvPr id="50201" name="Text Box 68"/>
          <p:cNvSpPr txBox="1">
            <a:spLocks noChangeArrowheads="1"/>
          </p:cNvSpPr>
          <p:nvPr/>
        </p:nvSpPr>
        <p:spPr bwMode="auto">
          <a:xfrm>
            <a:off x="1692275" y="6237288"/>
            <a:ext cx="5032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600">
                <a:solidFill>
                  <a:srgbClr val="006600"/>
                </a:solidFill>
              </a:rPr>
              <a:t>C3</a:t>
            </a:r>
          </a:p>
        </p:txBody>
      </p:sp>
      <p:sp>
        <p:nvSpPr>
          <p:cNvPr id="50202" name="Text Box 69"/>
          <p:cNvSpPr txBox="1">
            <a:spLocks noChangeArrowheads="1"/>
          </p:cNvSpPr>
          <p:nvPr/>
        </p:nvSpPr>
        <p:spPr bwMode="auto">
          <a:xfrm>
            <a:off x="2124075" y="6237288"/>
            <a:ext cx="5032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600">
                <a:solidFill>
                  <a:srgbClr val="003399"/>
                </a:solidFill>
              </a:rPr>
              <a:t>C4</a:t>
            </a:r>
          </a:p>
        </p:txBody>
      </p:sp>
      <p:sp>
        <p:nvSpPr>
          <p:cNvPr id="50203" name="Text Box 70"/>
          <p:cNvSpPr txBox="1">
            <a:spLocks noChangeArrowheads="1"/>
          </p:cNvSpPr>
          <p:nvPr/>
        </p:nvSpPr>
        <p:spPr bwMode="auto">
          <a:xfrm>
            <a:off x="2987675" y="6237288"/>
            <a:ext cx="5032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600">
                <a:solidFill>
                  <a:srgbClr val="FF33CC"/>
                </a:solidFill>
              </a:rPr>
              <a:t>C5</a:t>
            </a:r>
          </a:p>
        </p:txBody>
      </p:sp>
      <p:sp>
        <p:nvSpPr>
          <p:cNvPr id="50204" name="Text Box 71"/>
          <p:cNvSpPr txBox="1">
            <a:spLocks noChangeArrowheads="1"/>
          </p:cNvSpPr>
          <p:nvPr/>
        </p:nvSpPr>
        <p:spPr bwMode="auto">
          <a:xfrm>
            <a:off x="3708400" y="6237288"/>
            <a:ext cx="5032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600">
                <a:solidFill>
                  <a:srgbClr val="006600"/>
                </a:solidFill>
              </a:rPr>
              <a:t>C6</a:t>
            </a:r>
          </a:p>
        </p:txBody>
      </p:sp>
      <p:sp>
        <p:nvSpPr>
          <p:cNvPr id="50205" name="Text Box 72"/>
          <p:cNvSpPr txBox="1">
            <a:spLocks noChangeArrowheads="1"/>
          </p:cNvSpPr>
          <p:nvPr/>
        </p:nvSpPr>
        <p:spPr bwMode="auto">
          <a:xfrm>
            <a:off x="4140200" y="6237288"/>
            <a:ext cx="5032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600">
                <a:solidFill>
                  <a:srgbClr val="003399"/>
                </a:solidFill>
              </a:rPr>
              <a:t>C7</a:t>
            </a:r>
          </a:p>
        </p:txBody>
      </p:sp>
      <p:sp>
        <p:nvSpPr>
          <p:cNvPr id="50206" name="Text Box 73"/>
          <p:cNvSpPr txBox="1">
            <a:spLocks noChangeArrowheads="1"/>
          </p:cNvSpPr>
          <p:nvPr/>
        </p:nvSpPr>
        <p:spPr bwMode="auto">
          <a:xfrm>
            <a:off x="4572000" y="6237288"/>
            <a:ext cx="5032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600">
                <a:solidFill>
                  <a:srgbClr val="FF33CC"/>
                </a:solidFill>
              </a:rPr>
              <a:t>C8</a:t>
            </a:r>
          </a:p>
        </p:txBody>
      </p:sp>
      <p:sp>
        <p:nvSpPr>
          <p:cNvPr id="50207" name="Text Box 74"/>
          <p:cNvSpPr txBox="1">
            <a:spLocks noChangeArrowheads="1"/>
          </p:cNvSpPr>
          <p:nvPr/>
        </p:nvSpPr>
        <p:spPr bwMode="auto">
          <a:xfrm>
            <a:off x="5221288" y="6237288"/>
            <a:ext cx="5032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600">
                <a:solidFill>
                  <a:srgbClr val="006600"/>
                </a:solidFill>
              </a:rPr>
              <a:t>C9</a:t>
            </a:r>
          </a:p>
        </p:txBody>
      </p:sp>
      <p:sp>
        <p:nvSpPr>
          <p:cNvPr id="50208" name="Text Box 75"/>
          <p:cNvSpPr txBox="1">
            <a:spLocks noChangeArrowheads="1"/>
          </p:cNvSpPr>
          <p:nvPr/>
        </p:nvSpPr>
        <p:spPr bwMode="auto">
          <a:xfrm>
            <a:off x="5580063" y="6237288"/>
            <a:ext cx="647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600">
                <a:solidFill>
                  <a:srgbClr val="003399"/>
                </a:solidFill>
              </a:rPr>
              <a:t>C10</a:t>
            </a:r>
          </a:p>
        </p:txBody>
      </p:sp>
      <p:sp>
        <p:nvSpPr>
          <p:cNvPr id="50209" name="Text Box 76"/>
          <p:cNvSpPr txBox="1">
            <a:spLocks noChangeArrowheads="1"/>
          </p:cNvSpPr>
          <p:nvPr/>
        </p:nvSpPr>
        <p:spPr bwMode="auto">
          <a:xfrm>
            <a:off x="6156325" y="6261100"/>
            <a:ext cx="647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600">
                <a:solidFill>
                  <a:srgbClr val="FF33CC"/>
                </a:solidFill>
              </a:rPr>
              <a:t>C11</a:t>
            </a:r>
          </a:p>
        </p:txBody>
      </p:sp>
      <p:sp>
        <p:nvSpPr>
          <p:cNvPr id="50210" name="Text Box 77"/>
          <p:cNvSpPr txBox="1">
            <a:spLocks noChangeArrowheads="1"/>
          </p:cNvSpPr>
          <p:nvPr/>
        </p:nvSpPr>
        <p:spPr bwMode="auto">
          <a:xfrm>
            <a:off x="6877050" y="6237288"/>
            <a:ext cx="647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600">
                <a:solidFill>
                  <a:srgbClr val="006600"/>
                </a:solidFill>
              </a:rPr>
              <a:t>C12</a:t>
            </a:r>
          </a:p>
        </p:txBody>
      </p:sp>
      <p:sp>
        <p:nvSpPr>
          <p:cNvPr id="50211" name="Rectangle 88"/>
          <p:cNvSpPr>
            <a:spLocks noChangeArrowheads="1"/>
          </p:cNvSpPr>
          <p:nvPr/>
        </p:nvSpPr>
        <p:spPr bwMode="auto">
          <a:xfrm>
            <a:off x="971550" y="46038"/>
            <a:ext cx="360363" cy="6119812"/>
          </a:xfrm>
          <a:prstGeom prst="rect">
            <a:avLst/>
          </a:prstGeom>
          <a:solidFill>
            <a:srgbClr val="C0C0C0">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ja-JP"/>
          </a:p>
        </p:txBody>
      </p:sp>
      <p:sp>
        <p:nvSpPr>
          <p:cNvPr id="50212" name="Rectangle 89"/>
          <p:cNvSpPr>
            <a:spLocks noChangeArrowheads="1"/>
          </p:cNvSpPr>
          <p:nvPr/>
        </p:nvSpPr>
        <p:spPr bwMode="auto">
          <a:xfrm>
            <a:off x="6516688" y="46038"/>
            <a:ext cx="395287" cy="6119812"/>
          </a:xfrm>
          <a:prstGeom prst="rect">
            <a:avLst/>
          </a:prstGeom>
          <a:solidFill>
            <a:srgbClr val="C0C0C0">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ja-JP"/>
          </a:p>
        </p:txBody>
      </p:sp>
      <p:sp>
        <p:nvSpPr>
          <p:cNvPr id="50213" name="Rectangle 91"/>
          <p:cNvSpPr>
            <a:spLocks noChangeArrowheads="1"/>
          </p:cNvSpPr>
          <p:nvPr/>
        </p:nvSpPr>
        <p:spPr bwMode="auto">
          <a:xfrm>
            <a:off x="2484438" y="46038"/>
            <a:ext cx="287337" cy="6119812"/>
          </a:xfrm>
          <a:prstGeom prst="rect">
            <a:avLst/>
          </a:prstGeom>
          <a:solidFill>
            <a:srgbClr val="C0C0C0">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ja-JP"/>
          </a:p>
        </p:txBody>
      </p:sp>
      <p:sp>
        <p:nvSpPr>
          <p:cNvPr id="50214" name="Rectangle 92"/>
          <p:cNvSpPr>
            <a:spLocks noChangeArrowheads="1"/>
          </p:cNvSpPr>
          <p:nvPr/>
        </p:nvSpPr>
        <p:spPr bwMode="auto">
          <a:xfrm>
            <a:off x="6048375" y="46038"/>
            <a:ext cx="36513" cy="6119812"/>
          </a:xfrm>
          <a:prstGeom prst="rect">
            <a:avLst/>
          </a:prstGeom>
          <a:solidFill>
            <a:srgbClr val="C0C0C0">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ja-JP"/>
          </a:p>
        </p:txBody>
      </p:sp>
      <p:sp>
        <p:nvSpPr>
          <p:cNvPr id="50215" name="Rectangle 93"/>
          <p:cNvSpPr>
            <a:spLocks noChangeArrowheads="1"/>
          </p:cNvSpPr>
          <p:nvPr/>
        </p:nvSpPr>
        <p:spPr bwMode="auto">
          <a:xfrm>
            <a:off x="5508625" y="46038"/>
            <a:ext cx="73025" cy="6119812"/>
          </a:xfrm>
          <a:prstGeom prst="rect">
            <a:avLst/>
          </a:prstGeom>
          <a:solidFill>
            <a:srgbClr val="C0C0C0">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ja-JP"/>
          </a:p>
        </p:txBody>
      </p:sp>
      <p:sp>
        <p:nvSpPr>
          <p:cNvPr id="50216" name="Rectangle 94"/>
          <p:cNvSpPr>
            <a:spLocks noChangeArrowheads="1"/>
          </p:cNvSpPr>
          <p:nvPr/>
        </p:nvSpPr>
        <p:spPr bwMode="auto">
          <a:xfrm flipH="1">
            <a:off x="2017713" y="46038"/>
            <a:ext cx="69850" cy="6119812"/>
          </a:xfrm>
          <a:prstGeom prst="rect">
            <a:avLst/>
          </a:prstGeom>
          <a:solidFill>
            <a:srgbClr val="C0C0C0">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ja-JP"/>
          </a:p>
        </p:txBody>
      </p:sp>
      <p:sp>
        <p:nvSpPr>
          <p:cNvPr id="50217" name="Rectangle 95"/>
          <p:cNvSpPr>
            <a:spLocks noChangeArrowheads="1"/>
          </p:cNvSpPr>
          <p:nvPr/>
        </p:nvSpPr>
        <p:spPr bwMode="auto">
          <a:xfrm>
            <a:off x="1584325" y="46038"/>
            <a:ext cx="107950" cy="6119812"/>
          </a:xfrm>
          <a:prstGeom prst="rect">
            <a:avLst/>
          </a:prstGeom>
          <a:solidFill>
            <a:srgbClr val="C0C0C0">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ja-JP"/>
          </a:p>
        </p:txBody>
      </p:sp>
      <p:sp>
        <p:nvSpPr>
          <p:cNvPr id="50218" name="Rectangle 96"/>
          <p:cNvSpPr>
            <a:spLocks noChangeArrowheads="1"/>
          </p:cNvSpPr>
          <p:nvPr/>
        </p:nvSpPr>
        <p:spPr bwMode="auto">
          <a:xfrm>
            <a:off x="3598863" y="46038"/>
            <a:ext cx="36512" cy="6119812"/>
          </a:xfrm>
          <a:prstGeom prst="rect">
            <a:avLst/>
          </a:prstGeom>
          <a:solidFill>
            <a:srgbClr val="C0C0C0">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ja-JP"/>
          </a:p>
        </p:txBody>
      </p:sp>
      <p:sp>
        <p:nvSpPr>
          <p:cNvPr id="50219" name="Rectangle 97"/>
          <p:cNvSpPr>
            <a:spLocks noChangeArrowheads="1"/>
          </p:cNvSpPr>
          <p:nvPr/>
        </p:nvSpPr>
        <p:spPr bwMode="auto">
          <a:xfrm>
            <a:off x="4067175" y="46038"/>
            <a:ext cx="36513" cy="6119812"/>
          </a:xfrm>
          <a:prstGeom prst="rect">
            <a:avLst/>
          </a:prstGeom>
          <a:solidFill>
            <a:srgbClr val="C0C0C0">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ja-JP"/>
          </a:p>
        </p:txBody>
      </p:sp>
      <p:sp>
        <p:nvSpPr>
          <p:cNvPr id="50220" name="Rectangle 98"/>
          <p:cNvSpPr>
            <a:spLocks noChangeArrowheads="1"/>
          </p:cNvSpPr>
          <p:nvPr/>
        </p:nvSpPr>
        <p:spPr bwMode="auto">
          <a:xfrm>
            <a:off x="4606925" y="46038"/>
            <a:ext cx="69850" cy="6119812"/>
          </a:xfrm>
          <a:prstGeom prst="rect">
            <a:avLst/>
          </a:prstGeom>
          <a:solidFill>
            <a:srgbClr val="C0C0C0">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ja-JP"/>
          </a:p>
        </p:txBody>
      </p:sp>
      <p:sp>
        <p:nvSpPr>
          <p:cNvPr id="50221" name="Rectangle 99"/>
          <p:cNvSpPr>
            <a:spLocks noChangeArrowheads="1"/>
          </p:cNvSpPr>
          <p:nvPr/>
        </p:nvSpPr>
        <p:spPr bwMode="auto">
          <a:xfrm>
            <a:off x="5003800" y="46038"/>
            <a:ext cx="288925" cy="6119812"/>
          </a:xfrm>
          <a:prstGeom prst="rect">
            <a:avLst/>
          </a:prstGeom>
          <a:solidFill>
            <a:srgbClr val="C0C0C0">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ja-JP"/>
          </a:p>
        </p:txBody>
      </p:sp>
      <p:sp>
        <p:nvSpPr>
          <p:cNvPr id="50222" name="Rectangle 100"/>
          <p:cNvSpPr>
            <a:spLocks noChangeArrowheads="1"/>
          </p:cNvSpPr>
          <p:nvPr/>
        </p:nvSpPr>
        <p:spPr bwMode="auto">
          <a:xfrm>
            <a:off x="7380288" y="46038"/>
            <a:ext cx="215900" cy="6119812"/>
          </a:xfrm>
          <a:prstGeom prst="rect">
            <a:avLst/>
          </a:prstGeom>
          <a:solidFill>
            <a:srgbClr val="C0C0C0">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ja-JP"/>
          </a:p>
        </p:txBody>
      </p:sp>
      <p:sp>
        <p:nvSpPr>
          <p:cNvPr id="2" name="日付プレースホルダー 1"/>
          <p:cNvSpPr>
            <a:spLocks noGrp="1"/>
          </p:cNvSpPr>
          <p:nvPr>
            <p:ph type="dt" sz="half" idx="10"/>
          </p:nvPr>
        </p:nvSpPr>
        <p:spPr/>
        <p:txBody>
          <a:bodyPr/>
          <a:lstStyle/>
          <a:p>
            <a:fld id="{D048DA65-B427-429B-BFD7-AB93B0DD4157}" type="datetime1">
              <a:rPr kumimoji="1" lang="ja-JP" altLang="en-US" smtClean="0"/>
              <a:t>2018/11/30</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4" name="スライド番号プレースホルダー 3"/>
          <p:cNvSpPr>
            <a:spLocks noGrp="1"/>
          </p:cNvSpPr>
          <p:nvPr>
            <p:ph type="sldNum" sz="quarter" idx="12"/>
          </p:nvPr>
        </p:nvSpPr>
        <p:spPr/>
        <p:txBody>
          <a:bodyPr/>
          <a:lstStyle/>
          <a:p>
            <a:fld id="{05401AB5-A690-4BB7-8F80-238F9FA51F29}" type="slidenum">
              <a:rPr kumimoji="1" lang="ja-JP" altLang="en-US" smtClean="0"/>
              <a:t>20</a:t>
            </a:fld>
            <a:endParaRPr kumimoji="1" lang="ja-JP" altLang="en-US"/>
          </a:p>
        </p:txBody>
      </p:sp>
    </p:spTree>
    <p:extLst>
      <p:ext uri="{BB962C8B-B14F-4D97-AF65-F5344CB8AC3E}">
        <p14:creationId xmlns:p14="http://schemas.microsoft.com/office/powerpoint/2010/main" val="3266546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6D934E5-284C-4760-9896-2E5BA5AD89AD}" type="datetime1">
              <a:rPr kumimoji="1" lang="ja-JP" altLang="en-US" smtClean="0"/>
              <a:t>2018/11/30</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4" name="スライド番号プレースホルダー 3"/>
          <p:cNvSpPr>
            <a:spLocks noGrp="1"/>
          </p:cNvSpPr>
          <p:nvPr>
            <p:ph type="sldNum" sz="quarter" idx="12"/>
          </p:nvPr>
        </p:nvSpPr>
        <p:spPr/>
        <p:txBody>
          <a:bodyPr/>
          <a:lstStyle/>
          <a:p>
            <a:fld id="{05401AB5-A690-4BB7-8F80-238F9FA51F29}" type="slidenum">
              <a:rPr kumimoji="1" lang="ja-JP" altLang="en-US" smtClean="0"/>
              <a:t>21</a:t>
            </a:fld>
            <a:endParaRPr kumimoji="1" lang="ja-JP" altLang="en-US"/>
          </a:p>
        </p:txBody>
      </p:sp>
      <p:pic>
        <p:nvPicPr>
          <p:cNvPr id="8" name="図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8619925"/>
            <a:ext cx="5943600" cy="1651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表 10"/>
          <p:cNvGraphicFramePr>
            <a:graphicFrameLocks noGrp="1"/>
          </p:cNvGraphicFramePr>
          <p:nvPr>
            <p:extLst>
              <p:ext uri="{D42A27DB-BD31-4B8C-83A1-F6EECF244321}">
                <p14:modId xmlns:p14="http://schemas.microsoft.com/office/powerpoint/2010/main" val="301955421"/>
              </p:ext>
            </p:extLst>
          </p:nvPr>
        </p:nvGraphicFramePr>
        <p:xfrm>
          <a:off x="179512" y="260651"/>
          <a:ext cx="8712969" cy="6048669"/>
        </p:xfrm>
        <a:graphic>
          <a:graphicData uri="http://schemas.openxmlformats.org/drawingml/2006/table">
            <a:tbl>
              <a:tblPr>
                <a:tableStyleId>{5C22544A-7EE6-4342-B048-85BDC9FD1C3A}</a:tableStyleId>
              </a:tblPr>
              <a:tblGrid>
                <a:gridCol w="605163"/>
                <a:gridCol w="3218366"/>
                <a:gridCol w="3032691"/>
                <a:gridCol w="763330"/>
                <a:gridCol w="364473"/>
                <a:gridCol w="364473"/>
                <a:gridCol w="364473"/>
              </a:tblGrid>
              <a:tr h="224643">
                <a:tc>
                  <a:txBody>
                    <a:bodyPr/>
                    <a:lstStyle/>
                    <a:p>
                      <a:pPr algn="ctr" fontAlgn="b"/>
                      <a:r>
                        <a:rPr lang="en-US" altLang="ja-JP" sz="700" u="none" strike="noStrike">
                          <a:effectLst/>
                        </a:rPr>
                        <a:t>1345.5</a:t>
                      </a:r>
                      <a:endParaRPr lang="en-US" altLang="ja-JP" sz="700" b="0" i="0" u="none" strike="noStrike">
                        <a:solidFill>
                          <a:srgbClr val="00B050"/>
                        </a:solidFill>
                        <a:effectLst/>
                        <a:latin typeface="Arial"/>
                      </a:endParaRPr>
                    </a:p>
                  </a:txBody>
                  <a:tcPr marL="3248" marR="3248" marT="3248" marB="0" anchor="b"/>
                </a:tc>
                <a:tc>
                  <a:txBody>
                    <a:bodyPr/>
                    <a:lstStyle/>
                    <a:p>
                      <a:pPr algn="ctr" fontAlgn="b"/>
                      <a:r>
                        <a:rPr lang="en-US" sz="700" u="none" strike="noStrike">
                          <a:effectLst/>
                        </a:rPr>
                        <a:t>H17O8+, 1st overt.</a:t>
                      </a:r>
                      <a:endParaRPr lang="en-US" sz="700" b="0" i="0" u="none" strike="noStrike">
                        <a:solidFill>
                          <a:srgbClr val="00B050"/>
                        </a:solidFill>
                        <a:effectLst/>
                        <a:latin typeface="Arial"/>
                      </a:endParaRPr>
                    </a:p>
                  </a:txBody>
                  <a:tcPr marL="3248" marR="3248" marT="3248" marB="0" anchor="b"/>
                </a:tc>
                <a:tc>
                  <a:txBody>
                    <a:bodyPr/>
                    <a:lstStyle/>
                    <a:p>
                      <a:pPr algn="l" fontAlgn="b"/>
                      <a:r>
                        <a:rPr lang="en-US" sz="700" u="none" strike="noStrike">
                          <a:effectLst/>
                        </a:rPr>
                        <a:t>Wei and Salahub 1997: The Journal of Chemical Physics, 106: 6086.</a:t>
                      </a:r>
                      <a:endParaRPr lang="en-US" sz="700" b="0" i="0" u="none" strike="noStrike">
                        <a:solidFill>
                          <a:srgbClr val="00B050"/>
                        </a:solidFill>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r>
              <a:tr h="224643">
                <a:tc>
                  <a:txBody>
                    <a:bodyPr/>
                    <a:lstStyle/>
                    <a:p>
                      <a:pPr algn="ctr" fontAlgn="b"/>
                      <a:r>
                        <a:rPr lang="en-US" altLang="ja-JP" sz="700" u="none" strike="noStrike">
                          <a:effectLst/>
                        </a:rPr>
                        <a:t>1346.3</a:t>
                      </a:r>
                      <a:endParaRPr lang="en-US" altLang="ja-JP" sz="700" b="0" i="0" u="none" strike="noStrike">
                        <a:solidFill>
                          <a:srgbClr val="16365C"/>
                        </a:solidFill>
                        <a:effectLst/>
                        <a:latin typeface="Arial"/>
                      </a:endParaRPr>
                    </a:p>
                  </a:txBody>
                  <a:tcPr marL="3248" marR="3248" marT="3248" marB="0" anchor="b"/>
                </a:tc>
                <a:tc>
                  <a:txBody>
                    <a:bodyPr/>
                    <a:lstStyle/>
                    <a:p>
                      <a:pPr algn="ctr" fontAlgn="b"/>
                      <a:r>
                        <a:rPr lang="en-US" sz="700" u="none" strike="noStrike">
                          <a:effectLst/>
                        </a:rPr>
                        <a:t>H9O4+ free OH stech, 1st overt.</a:t>
                      </a:r>
                      <a:endParaRPr lang="en-US" sz="700" b="0" i="0" u="none" strike="noStrike">
                        <a:solidFill>
                          <a:srgbClr val="16365C"/>
                        </a:solidFill>
                        <a:effectLst/>
                        <a:latin typeface="Arial"/>
                      </a:endParaRPr>
                    </a:p>
                  </a:txBody>
                  <a:tcPr marL="3248" marR="3248" marT="3248" marB="0" anchor="b"/>
                </a:tc>
                <a:tc>
                  <a:txBody>
                    <a:bodyPr/>
                    <a:lstStyle/>
                    <a:p>
                      <a:pPr algn="l" fontAlgn="b"/>
                      <a:r>
                        <a:rPr lang="en-US" sz="700" u="none" strike="noStrike">
                          <a:effectLst/>
                        </a:rPr>
                        <a:t>Mizuse and Fijii 2012: The Journal of Physical Chemistry, 116: 4868.</a:t>
                      </a:r>
                      <a:endParaRPr lang="en-US" sz="700" b="0" i="0" u="none" strike="noStrike">
                        <a:solidFill>
                          <a:srgbClr val="16365C"/>
                        </a:solidFill>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r>
              <a:tr h="224643">
                <a:tc>
                  <a:txBody>
                    <a:bodyPr/>
                    <a:lstStyle/>
                    <a:p>
                      <a:pPr algn="ctr" fontAlgn="b"/>
                      <a:r>
                        <a:rPr lang="en-US" altLang="ja-JP" sz="700" u="none" strike="noStrike">
                          <a:effectLst/>
                        </a:rPr>
                        <a:t>1346.3</a:t>
                      </a:r>
                      <a:endParaRPr lang="en-US" altLang="ja-JP" sz="700" b="0" i="0" u="none" strike="noStrike">
                        <a:solidFill>
                          <a:srgbClr val="16365C"/>
                        </a:solidFill>
                        <a:effectLst/>
                        <a:latin typeface="Arial"/>
                      </a:endParaRPr>
                    </a:p>
                  </a:txBody>
                  <a:tcPr marL="3248" marR="3248" marT="3248" marB="0" anchor="b"/>
                </a:tc>
                <a:tc>
                  <a:txBody>
                    <a:bodyPr/>
                    <a:lstStyle/>
                    <a:p>
                      <a:pPr algn="ctr" fontAlgn="b"/>
                      <a:r>
                        <a:rPr lang="en-US" sz="700" u="none" strike="noStrike">
                          <a:effectLst/>
                        </a:rPr>
                        <a:t>H17O8+ free OH stech, 1st overt.</a:t>
                      </a:r>
                      <a:endParaRPr lang="en-US" sz="700" b="0" i="0" u="none" strike="noStrike">
                        <a:solidFill>
                          <a:srgbClr val="16365C"/>
                        </a:solidFill>
                        <a:effectLst/>
                        <a:latin typeface="Arial"/>
                      </a:endParaRPr>
                    </a:p>
                  </a:txBody>
                  <a:tcPr marL="3248" marR="3248" marT="3248" marB="0" anchor="b"/>
                </a:tc>
                <a:tc>
                  <a:txBody>
                    <a:bodyPr/>
                    <a:lstStyle/>
                    <a:p>
                      <a:pPr algn="l" fontAlgn="b"/>
                      <a:r>
                        <a:rPr lang="en-US" sz="700" u="none" strike="noStrike">
                          <a:effectLst/>
                        </a:rPr>
                        <a:t>Mizuse and Fijii 2012: The Journal of Physical Chemistry, 116: 4868.</a:t>
                      </a:r>
                      <a:endParaRPr lang="en-US" sz="700" b="0" i="0" u="none" strike="noStrike">
                        <a:solidFill>
                          <a:srgbClr val="16365C"/>
                        </a:solidFill>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r>
              <a:tr h="224643">
                <a:tc>
                  <a:txBody>
                    <a:bodyPr/>
                    <a:lstStyle/>
                    <a:p>
                      <a:pPr algn="ctr" fontAlgn="b"/>
                      <a:r>
                        <a:rPr lang="en-US" altLang="ja-JP" sz="700" u="none" strike="noStrike">
                          <a:effectLst/>
                        </a:rPr>
                        <a:t>1346.6</a:t>
                      </a:r>
                      <a:endParaRPr lang="en-US" altLang="ja-JP" sz="700" b="0" i="0" u="none" strike="noStrike">
                        <a:solidFill>
                          <a:srgbClr val="00B050"/>
                        </a:solidFill>
                        <a:effectLst/>
                        <a:latin typeface="Arial"/>
                      </a:endParaRPr>
                    </a:p>
                  </a:txBody>
                  <a:tcPr marL="3248" marR="3248" marT="3248" marB="0" anchor="b"/>
                </a:tc>
                <a:tc>
                  <a:txBody>
                    <a:bodyPr/>
                    <a:lstStyle/>
                    <a:p>
                      <a:pPr algn="ctr" fontAlgn="b"/>
                      <a:r>
                        <a:rPr lang="en-US" sz="700" u="none" strike="noStrike">
                          <a:effectLst/>
                        </a:rPr>
                        <a:t>H15O7+, 1st overt.</a:t>
                      </a:r>
                      <a:endParaRPr lang="en-US" sz="700" b="0" i="0" u="none" strike="noStrike">
                        <a:solidFill>
                          <a:srgbClr val="00B050"/>
                        </a:solidFill>
                        <a:effectLst/>
                        <a:latin typeface="Arial"/>
                      </a:endParaRPr>
                    </a:p>
                  </a:txBody>
                  <a:tcPr marL="3248" marR="3248" marT="3248" marB="0" anchor="b"/>
                </a:tc>
                <a:tc>
                  <a:txBody>
                    <a:bodyPr/>
                    <a:lstStyle/>
                    <a:p>
                      <a:pPr algn="l" fontAlgn="b"/>
                      <a:r>
                        <a:rPr lang="en-US" sz="700" u="none" strike="noStrike">
                          <a:effectLst/>
                        </a:rPr>
                        <a:t>Wei and Salahub 1997: The Journal of Chemical Physics, 106: 6086.</a:t>
                      </a:r>
                      <a:endParaRPr lang="en-US" sz="700" b="0" i="0" u="none" strike="noStrike">
                        <a:solidFill>
                          <a:srgbClr val="00B050"/>
                        </a:solidFill>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r>
              <a:tr h="224643">
                <a:tc>
                  <a:txBody>
                    <a:bodyPr/>
                    <a:lstStyle/>
                    <a:p>
                      <a:pPr algn="ctr" fontAlgn="b"/>
                      <a:r>
                        <a:rPr lang="en-US" altLang="ja-JP" sz="700" u="none" strike="noStrike">
                          <a:effectLst/>
                        </a:rPr>
                        <a:t>1347.0</a:t>
                      </a:r>
                      <a:endParaRPr lang="en-US" altLang="ja-JP" sz="700" b="0" i="0" u="none" strike="noStrike">
                        <a:solidFill>
                          <a:srgbClr val="16365C"/>
                        </a:solidFill>
                        <a:effectLst/>
                        <a:latin typeface="Arial"/>
                      </a:endParaRPr>
                    </a:p>
                  </a:txBody>
                  <a:tcPr marL="3248" marR="3248" marT="3248" marB="0" anchor="b"/>
                </a:tc>
                <a:tc>
                  <a:txBody>
                    <a:bodyPr/>
                    <a:lstStyle/>
                    <a:p>
                      <a:pPr algn="ctr" fontAlgn="b"/>
                      <a:r>
                        <a:rPr lang="en-US" sz="700" u="none" strike="noStrike">
                          <a:effectLst/>
                        </a:rPr>
                        <a:t>aqueous proton [H+·(H2O)5] - AD-type H2O free-OH strech, 1st overt.</a:t>
                      </a:r>
                      <a:endParaRPr lang="en-US" sz="700" b="0" i="0" u="none" strike="noStrike">
                        <a:solidFill>
                          <a:srgbClr val="16365C"/>
                        </a:solidFill>
                        <a:effectLst/>
                        <a:latin typeface="Arial"/>
                      </a:endParaRPr>
                    </a:p>
                  </a:txBody>
                  <a:tcPr marL="3248" marR="3248" marT="3248" marB="0" anchor="b"/>
                </a:tc>
                <a:tc>
                  <a:txBody>
                    <a:bodyPr/>
                    <a:lstStyle/>
                    <a:p>
                      <a:pPr algn="l" fontAlgn="b"/>
                      <a:r>
                        <a:rPr lang="fr-FR" sz="700" u="none" strike="noStrike">
                          <a:effectLst/>
                        </a:rPr>
                        <a:t>Headrick et al. (Mark Johnson) 2005: Science, 308: 1765.</a:t>
                      </a:r>
                      <a:endParaRPr lang="fr-FR" sz="700" b="0" i="0" u="none" strike="noStrike">
                        <a:solidFill>
                          <a:srgbClr val="16365C"/>
                        </a:solidFill>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r>
              <a:tr h="224643">
                <a:tc>
                  <a:txBody>
                    <a:bodyPr/>
                    <a:lstStyle/>
                    <a:p>
                      <a:pPr algn="ctr" fontAlgn="b"/>
                      <a:r>
                        <a:rPr lang="en-US" altLang="ja-JP" sz="700" u="none" strike="noStrike">
                          <a:effectLst/>
                        </a:rPr>
                        <a:t>1347.0</a:t>
                      </a:r>
                      <a:endParaRPr lang="en-US" altLang="ja-JP" sz="700" b="0" i="0" u="none" strike="noStrike">
                        <a:solidFill>
                          <a:srgbClr val="16365C"/>
                        </a:solidFill>
                        <a:effectLst/>
                        <a:latin typeface="Arial"/>
                      </a:endParaRPr>
                    </a:p>
                  </a:txBody>
                  <a:tcPr marL="3248" marR="3248" marT="3248" marB="0" anchor="b"/>
                </a:tc>
                <a:tc>
                  <a:txBody>
                    <a:bodyPr/>
                    <a:lstStyle/>
                    <a:p>
                      <a:pPr algn="ctr" fontAlgn="b"/>
                      <a:r>
                        <a:rPr lang="en-US" sz="700" u="none" strike="noStrike">
                          <a:effectLst/>
                        </a:rPr>
                        <a:t>H15O7+ free OH stech, 1st overt.</a:t>
                      </a:r>
                      <a:endParaRPr lang="en-US" sz="700" b="0" i="0" u="none" strike="noStrike">
                        <a:solidFill>
                          <a:srgbClr val="16365C"/>
                        </a:solidFill>
                        <a:effectLst/>
                        <a:latin typeface="Arial"/>
                      </a:endParaRPr>
                    </a:p>
                  </a:txBody>
                  <a:tcPr marL="3248" marR="3248" marT="3248" marB="0" anchor="b"/>
                </a:tc>
                <a:tc>
                  <a:txBody>
                    <a:bodyPr/>
                    <a:lstStyle/>
                    <a:p>
                      <a:pPr algn="l" fontAlgn="b"/>
                      <a:r>
                        <a:rPr lang="en-US" sz="700" u="none" strike="noStrike">
                          <a:effectLst/>
                        </a:rPr>
                        <a:t>Mizuse and Fijii 2012: The Journal of Physical Chemistry, 116: 4868.</a:t>
                      </a:r>
                      <a:endParaRPr lang="en-US" sz="700" b="0" i="0" u="none" strike="noStrike">
                        <a:solidFill>
                          <a:srgbClr val="16365C"/>
                        </a:solidFill>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r>
              <a:tr h="224643">
                <a:tc>
                  <a:txBody>
                    <a:bodyPr/>
                    <a:lstStyle/>
                    <a:p>
                      <a:pPr algn="ctr" fontAlgn="b"/>
                      <a:r>
                        <a:rPr lang="en-US" altLang="ja-JP" sz="700" u="none" strike="noStrike">
                          <a:effectLst/>
                        </a:rPr>
                        <a:t>1347.7</a:t>
                      </a:r>
                      <a:endParaRPr lang="en-US" altLang="ja-JP" sz="700" b="0" i="0" u="none" strike="noStrike">
                        <a:solidFill>
                          <a:srgbClr val="16365C"/>
                        </a:solidFill>
                        <a:effectLst/>
                        <a:latin typeface="Arial"/>
                      </a:endParaRPr>
                    </a:p>
                  </a:txBody>
                  <a:tcPr marL="3248" marR="3248" marT="3248" marB="0" anchor="b"/>
                </a:tc>
                <a:tc>
                  <a:txBody>
                    <a:bodyPr/>
                    <a:lstStyle/>
                    <a:p>
                      <a:pPr algn="ctr" fontAlgn="b"/>
                      <a:r>
                        <a:rPr lang="en-US" sz="700" u="none" strike="noStrike">
                          <a:effectLst/>
                        </a:rPr>
                        <a:t>H13O6+ free OH stech, 1st overt.</a:t>
                      </a:r>
                      <a:endParaRPr lang="en-US" sz="700" b="0" i="0" u="none" strike="noStrike">
                        <a:solidFill>
                          <a:srgbClr val="16365C"/>
                        </a:solidFill>
                        <a:effectLst/>
                        <a:latin typeface="Arial"/>
                      </a:endParaRPr>
                    </a:p>
                  </a:txBody>
                  <a:tcPr marL="3248" marR="3248" marT="3248" marB="0" anchor="b"/>
                </a:tc>
                <a:tc>
                  <a:txBody>
                    <a:bodyPr/>
                    <a:lstStyle/>
                    <a:p>
                      <a:pPr algn="l" fontAlgn="b"/>
                      <a:r>
                        <a:rPr lang="en-US" sz="700" u="none" strike="noStrike">
                          <a:effectLst/>
                        </a:rPr>
                        <a:t>Mizuse and Fijii 2012: The Journal of Physical Chemistry, 116: 4868.</a:t>
                      </a:r>
                      <a:endParaRPr lang="en-US" sz="700" b="0" i="0" u="none" strike="noStrike">
                        <a:solidFill>
                          <a:srgbClr val="16365C"/>
                        </a:solidFill>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r>
              <a:tr h="224643">
                <a:tc>
                  <a:txBody>
                    <a:bodyPr/>
                    <a:lstStyle/>
                    <a:p>
                      <a:pPr algn="ctr" fontAlgn="b"/>
                      <a:r>
                        <a:rPr lang="en-US" altLang="ja-JP" sz="700" u="none" strike="noStrike">
                          <a:effectLst/>
                        </a:rPr>
                        <a:t>1348.1</a:t>
                      </a:r>
                      <a:endParaRPr lang="en-US" altLang="ja-JP" sz="700" b="0" i="0" u="none" strike="noStrike">
                        <a:solidFill>
                          <a:srgbClr val="16365C"/>
                        </a:solidFill>
                        <a:effectLst/>
                        <a:latin typeface="Arial"/>
                      </a:endParaRPr>
                    </a:p>
                  </a:txBody>
                  <a:tcPr marL="3248" marR="3248" marT="3248" marB="0" anchor="b"/>
                </a:tc>
                <a:tc>
                  <a:txBody>
                    <a:bodyPr/>
                    <a:lstStyle/>
                    <a:p>
                      <a:pPr algn="ctr" fontAlgn="b"/>
                      <a:r>
                        <a:rPr lang="en-US" sz="700" u="none" strike="noStrike">
                          <a:effectLst/>
                        </a:rPr>
                        <a:t>H11O5+ free OH stech, 1st overt.</a:t>
                      </a:r>
                      <a:endParaRPr lang="en-US" sz="700" b="0" i="0" u="none" strike="noStrike">
                        <a:solidFill>
                          <a:srgbClr val="16365C"/>
                        </a:solidFill>
                        <a:effectLst/>
                        <a:latin typeface="Arial"/>
                      </a:endParaRPr>
                    </a:p>
                  </a:txBody>
                  <a:tcPr marL="3248" marR="3248" marT="3248" marB="0" anchor="b"/>
                </a:tc>
                <a:tc>
                  <a:txBody>
                    <a:bodyPr/>
                    <a:lstStyle/>
                    <a:p>
                      <a:pPr algn="l" fontAlgn="b"/>
                      <a:r>
                        <a:rPr lang="en-US" sz="700" u="none" strike="noStrike">
                          <a:effectLst/>
                        </a:rPr>
                        <a:t>Mizuse and Fijii 2012: The Journal of Physical Chemistry, 116: 4868.</a:t>
                      </a:r>
                      <a:endParaRPr lang="en-US" sz="700" b="0" i="0" u="none" strike="noStrike">
                        <a:solidFill>
                          <a:srgbClr val="16365C"/>
                        </a:solidFill>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r>
              <a:tr h="224643">
                <a:tc>
                  <a:txBody>
                    <a:bodyPr/>
                    <a:lstStyle/>
                    <a:p>
                      <a:pPr algn="ctr" fontAlgn="b"/>
                      <a:r>
                        <a:rPr lang="en-US" altLang="ja-JP" sz="700" u="none" strike="noStrike">
                          <a:effectLst/>
                        </a:rPr>
                        <a:t>1351</a:t>
                      </a:r>
                      <a:endParaRPr lang="en-US" altLang="ja-JP" sz="700" b="0" i="0" u="none" strike="noStrike">
                        <a:solidFill>
                          <a:srgbClr val="000000"/>
                        </a:solidFill>
                        <a:effectLst/>
                        <a:latin typeface="ＭＳ Ｐゴシック"/>
                      </a:endParaRPr>
                    </a:p>
                  </a:txBody>
                  <a:tcPr marL="3248" marR="3248" marT="3248" marB="0" anchor="b"/>
                </a:tc>
                <a:tc>
                  <a:txBody>
                    <a:bodyPr/>
                    <a:lstStyle/>
                    <a:p>
                      <a:pPr algn="ctr" fontAlgn="b"/>
                      <a:r>
                        <a:rPr lang="en-US" sz="700" u="none" strike="noStrike">
                          <a:effectLst/>
                        </a:rPr>
                        <a:t>H502</a:t>
                      </a:r>
                      <a:endParaRPr lang="en-US" sz="700" b="0" i="0" u="none" strike="noStrike">
                        <a:solidFill>
                          <a:srgbClr val="000000"/>
                        </a:solidFill>
                        <a:effectLst/>
                        <a:latin typeface="ＭＳ Ｐゴシック"/>
                      </a:endParaRPr>
                    </a:p>
                  </a:txBody>
                  <a:tcPr marL="3248" marR="3248" marT="3248" marB="0" anchor="b"/>
                </a:tc>
                <a:tc>
                  <a:txBody>
                    <a:bodyPr/>
                    <a:lstStyle/>
                    <a:p>
                      <a:pPr algn="l" fontAlgn="b"/>
                      <a:r>
                        <a:rPr lang="en-US" sz="700" u="none" strike="noStrike">
                          <a:effectLst/>
                        </a:rPr>
                        <a:t>Tsenkova</a:t>
                      </a:r>
                      <a:endParaRPr lang="en-US" sz="700" b="0" i="0" u="none" strike="noStrike">
                        <a:solidFill>
                          <a:srgbClr val="000000"/>
                        </a:solidFill>
                        <a:effectLst/>
                        <a:latin typeface="ＭＳ Ｐゴシック"/>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r>
              <a:tr h="224643">
                <a:tc>
                  <a:txBody>
                    <a:bodyPr/>
                    <a:lstStyle/>
                    <a:p>
                      <a:pPr algn="ctr" fontAlgn="b"/>
                      <a:r>
                        <a:rPr lang="en-US" altLang="ja-JP" sz="700" u="none" strike="noStrike">
                          <a:effectLst/>
                        </a:rPr>
                        <a:t>1351.35</a:t>
                      </a:r>
                      <a:endParaRPr lang="en-US" altLang="ja-JP" sz="700" b="0" i="0" u="none" strike="noStrike">
                        <a:solidFill>
                          <a:srgbClr val="000000"/>
                        </a:solidFill>
                        <a:effectLst/>
                        <a:latin typeface="ＭＳ Ｐゴシック"/>
                      </a:endParaRPr>
                    </a:p>
                  </a:txBody>
                  <a:tcPr marL="3248" marR="3248" marT="3248" marB="0" anchor="b"/>
                </a:tc>
                <a:tc>
                  <a:txBody>
                    <a:bodyPr/>
                    <a:lstStyle/>
                    <a:p>
                      <a:pPr algn="ctr" fontAlgn="b"/>
                      <a:r>
                        <a:rPr lang="en-US" sz="700" u="none" strike="noStrike">
                          <a:effectLst/>
                        </a:rPr>
                        <a:t>1st overtone (OH-(H2O)5)</a:t>
                      </a:r>
                      <a:endParaRPr lang="en-US" sz="700" b="0" i="0" u="none" strike="noStrike">
                        <a:solidFill>
                          <a:srgbClr val="000000"/>
                        </a:solidFill>
                        <a:effectLst/>
                        <a:latin typeface="ＭＳ Ｐゴシック"/>
                      </a:endParaRPr>
                    </a:p>
                  </a:txBody>
                  <a:tcPr marL="3248" marR="3248" marT="3248" marB="0" anchor="b"/>
                </a:tc>
                <a:tc>
                  <a:txBody>
                    <a:bodyPr/>
                    <a:lstStyle/>
                    <a:p>
                      <a:pPr algn="l" fontAlgn="b"/>
                      <a:r>
                        <a:rPr lang="en-US" sz="700" u="none" strike="noStrike">
                          <a:effectLst/>
                        </a:rPr>
                        <a:t>Science28</a:t>
                      </a:r>
                      <a:endParaRPr lang="en-US" sz="700" b="0" i="0" u="none" strike="noStrike">
                        <a:solidFill>
                          <a:srgbClr val="000000"/>
                        </a:solidFill>
                        <a:effectLst/>
                        <a:latin typeface="ＭＳ Ｐゴシック"/>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r>
              <a:tr h="224643">
                <a:tc>
                  <a:txBody>
                    <a:bodyPr/>
                    <a:lstStyle/>
                    <a:p>
                      <a:pPr algn="ctr" fontAlgn="b"/>
                      <a:r>
                        <a:rPr lang="en-US" altLang="ja-JP" sz="700" u="none" strike="noStrike">
                          <a:effectLst/>
                        </a:rPr>
                        <a:t>1351.35</a:t>
                      </a:r>
                      <a:endParaRPr lang="en-US" altLang="ja-JP" sz="700" b="0" i="0" u="none" strike="noStrike">
                        <a:solidFill>
                          <a:srgbClr val="000000"/>
                        </a:solidFill>
                        <a:effectLst/>
                        <a:latin typeface="ＭＳ Ｐゴシック"/>
                      </a:endParaRPr>
                    </a:p>
                  </a:txBody>
                  <a:tcPr marL="3248" marR="3248" marT="3248" marB="0" anchor="b"/>
                </a:tc>
                <a:tc>
                  <a:txBody>
                    <a:bodyPr/>
                    <a:lstStyle/>
                    <a:p>
                      <a:pPr algn="ctr" fontAlgn="b"/>
                      <a:r>
                        <a:rPr lang="en-US" sz="700" u="none" strike="noStrike">
                          <a:effectLst/>
                        </a:rPr>
                        <a:t>OH-(H2O)5 (free RTs)</a:t>
                      </a:r>
                      <a:endParaRPr lang="en-US" sz="700" b="0" i="0" u="none" strike="noStrike">
                        <a:solidFill>
                          <a:srgbClr val="000000"/>
                        </a:solidFill>
                        <a:effectLst/>
                        <a:latin typeface="ＭＳ Ｐゴシック"/>
                      </a:endParaRPr>
                    </a:p>
                  </a:txBody>
                  <a:tcPr marL="3248" marR="3248" marT="3248" marB="0" anchor="b"/>
                </a:tc>
                <a:tc>
                  <a:txBody>
                    <a:bodyPr/>
                    <a:lstStyle/>
                    <a:p>
                      <a:pPr algn="l" fontAlgn="b"/>
                      <a:r>
                        <a:rPr lang="en-US" sz="700" u="none" strike="noStrike">
                          <a:effectLst/>
                        </a:rPr>
                        <a:t>Tsenkova</a:t>
                      </a:r>
                      <a:endParaRPr lang="en-US" sz="700" b="0" i="0" u="none" strike="noStrike">
                        <a:solidFill>
                          <a:srgbClr val="000000"/>
                        </a:solidFill>
                        <a:effectLst/>
                        <a:latin typeface="ＭＳ Ｐゴシック"/>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r>
              <a:tr h="224643">
                <a:tc>
                  <a:txBody>
                    <a:bodyPr/>
                    <a:lstStyle/>
                    <a:p>
                      <a:pPr algn="ctr" fontAlgn="b"/>
                      <a:r>
                        <a:rPr lang="en-US" altLang="ja-JP" sz="700" u="none" strike="noStrike">
                          <a:effectLst/>
                        </a:rPr>
                        <a:t>1351.4</a:t>
                      </a:r>
                      <a:endParaRPr lang="en-US" altLang="ja-JP" sz="700" b="0" i="0" u="none" strike="noStrike">
                        <a:solidFill>
                          <a:srgbClr val="16365C"/>
                        </a:solidFill>
                        <a:effectLst/>
                        <a:latin typeface="Arial"/>
                      </a:endParaRPr>
                    </a:p>
                  </a:txBody>
                  <a:tcPr marL="3248" marR="3248" marT="3248" marB="0" anchor="b"/>
                </a:tc>
                <a:tc>
                  <a:txBody>
                    <a:bodyPr/>
                    <a:lstStyle/>
                    <a:p>
                      <a:pPr algn="ctr" fontAlgn="b"/>
                      <a:r>
                        <a:rPr lang="en-US" sz="700" u="none" strike="noStrike">
                          <a:effectLst/>
                        </a:rPr>
                        <a:t>-OH free streching, 1st overt.</a:t>
                      </a:r>
                      <a:endParaRPr lang="en-US" sz="700" b="0" i="0" u="none" strike="noStrike">
                        <a:solidFill>
                          <a:srgbClr val="16365C"/>
                        </a:solidFill>
                        <a:effectLst/>
                        <a:latin typeface="Arial"/>
                      </a:endParaRPr>
                    </a:p>
                  </a:txBody>
                  <a:tcPr marL="3248" marR="3248" marT="3248" marB="0" anchor="b"/>
                </a:tc>
                <a:tc>
                  <a:txBody>
                    <a:bodyPr/>
                    <a:lstStyle/>
                    <a:p>
                      <a:pPr algn="l" fontAlgn="b"/>
                      <a:r>
                        <a:rPr lang="fr-FR" sz="700" u="none" strike="noStrike">
                          <a:effectLst/>
                        </a:rPr>
                        <a:t>Shin et al. (Mark Johnson) 2004: Science, 304: 1137.</a:t>
                      </a:r>
                      <a:endParaRPr lang="fr-FR" sz="700" b="0" i="0" u="none" strike="noStrike">
                        <a:solidFill>
                          <a:srgbClr val="16365C"/>
                        </a:solidFill>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r>
              <a:tr h="437731">
                <a:tc>
                  <a:txBody>
                    <a:bodyPr/>
                    <a:lstStyle/>
                    <a:p>
                      <a:pPr algn="ctr" fontAlgn="b"/>
                      <a:r>
                        <a:rPr lang="en-US" altLang="ja-JP" sz="700" u="none" strike="noStrike">
                          <a:effectLst/>
                        </a:rPr>
                        <a:t>1353.0</a:t>
                      </a:r>
                      <a:endParaRPr lang="en-US" altLang="ja-JP" sz="700" b="0" i="0" u="none" strike="noStrike">
                        <a:solidFill>
                          <a:srgbClr val="16365C"/>
                        </a:solidFill>
                        <a:effectLst/>
                        <a:latin typeface="Arial"/>
                      </a:endParaRPr>
                    </a:p>
                  </a:txBody>
                  <a:tcPr marL="3248" marR="3248" marT="3248" marB="0" anchor="b"/>
                </a:tc>
                <a:tc>
                  <a:txBody>
                    <a:bodyPr/>
                    <a:lstStyle/>
                    <a:p>
                      <a:pPr algn="ctr" fontAlgn="b"/>
                      <a:r>
                        <a:rPr lang="en-US" sz="700" u="none" strike="noStrike">
                          <a:effectLst/>
                        </a:rPr>
                        <a:t>high correlation with combined single salt solution data (NaCl and KCl)/overall salinity</a:t>
                      </a:r>
                      <a:endParaRPr lang="en-US" sz="700" b="0" i="0" u="none" strike="noStrike">
                        <a:solidFill>
                          <a:srgbClr val="16365C"/>
                        </a:solidFill>
                        <a:effectLst/>
                        <a:latin typeface="Arial"/>
                      </a:endParaRPr>
                    </a:p>
                  </a:txBody>
                  <a:tcPr marL="3248" marR="3248" marT="3248" marB="0" anchor="b"/>
                </a:tc>
                <a:tc>
                  <a:txBody>
                    <a:bodyPr/>
                    <a:lstStyle/>
                    <a:p>
                      <a:pPr algn="l" fontAlgn="b"/>
                      <a:r>
                        <a:rPr lang="en-US" sz="700" u="none" strike="noStrike">
                          <a:effectLst/>
                        </a:rPr>
                        <a:t>R. Peters and S. Nobles, University of Saskatchewan</a:t>
                      </a:r>
                      <a:endParaRPr lang="en-US" sz="700" b="0" i="0" u="none" strike="noStrike">
                        <a:solidFill>
                          <a:srgbClr val="16365C"/>
                        </a:solidFill>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r>
              <a:tr h="224643">
                <a:tc>
                  <a:txBody>
                    <a:bodyPr/>
                    <a:lstStyle/>
                    <a:p>
                      <a:pPr algn="ctr" fontAlgn="b"/>
                      <a:r>
                        <a:rPr lang="en-US" altLang="ja-JP" sz="700" u="none" strike="noStrike">
                          <a:effectLst/>
                        </a:rPr>
                        <a:t>1353.2</a:t>
                      </a:r>
                      <a:endParaRPr lang="en-US" altLang="ja-JP" sz="700" b="0" i="0" u="none" strike="noStrike">
                        <a:solidFill>
                          <a:srgbClr val="16365C"/>
                        </a:solidFill>
                        <a:effectLst/>
                        <a:latin typeface="Arial"/>
                      </a:endParaRPr>
                    </a:p>
                  </a:txBody>
                  <a:tcPr marL="3248" marR="3248" marT="3248" marB="0" anchor="b"/>
                </a:tc>
                <a:tc>
                  <a:txBody>
                    <a:bodyPr/>
                    <a:lstStyle/>
                    <a:p>
                      <a:pPr algn="ctr" fontAlgn="b"/>
                      <a:r>
                        <a:rPr lang="en-US" sz="700" u="none" strike="noStrike">
                          <a:effectLst/>
                        </a:rPr>
                        <a:t>nonbonded -OH steches, 1st overt.</a:t>
                      </a:r>
                      <a:endParaRPr lang="en-US" sz="700" b="0" i="0" u="none" strike="noStrike">
                        <a:solidFill>
                          <a:srgbClr val="16365C"/>
                        </a:solidFill>
                        <a:effectLst/>
                        <a:latin typeface="Arial"/>
                      </a:endParaRPr>
                    </a:p>
                  </a:txBody>
                  <a:tcPr marL="3248" marR="3248" marT="3248" marB="0" anchor="b"/>
                </a:tc>
                <a:tc>
                  <a:txBody>
                    <a:bodyPr/>
                    <a:lstStyle/>
                    <a:p>
                      <a:pPr algn="l" fontAlgn="b"/>
                      <a:r>
                        <a:rPr lang="fr-FR" sz="700" u="none" strike="noStrike">
                          <a:effectLst/>
                        </a:rPr>
                        <a:t>Headrick et al. (Mark Johnson) 2005: Science, 308: 1765.</a:t>
                      </a:r>
                      <a:endParaRPr lang="fr-FR" sz="700" b="0" i="0" u="none" strike="noStrike">
                        <a:solidFill>
                          <a:srgbClr val="16365C"/>
                        </a:solidFill>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r>
              <a:tr h="224643">
                <a:tc>
                  <a:txBody>
                    <a:bodyPr/>
                    <a:lstStyle/>
                    <a:p>
                      <a:pPr algn="ctr" fontAlgn="b"/>
                      <a:r>
                        <a:rPr lang="en-US" altLang="ja-JP" sz="700" u="none" strike="noStrike">
                          <a:effectLst/>
                        </a:rPr>
                        <a:t>1353.2</a:t>
                      </a:r>
                      <a:endParaRPr lang="en-US" altLang="ja-JP" sz="700" b="0" i="0" u="none" strike="noStrike">
                        <a:solidFill>
                          <a:srgbClr val="000000"/>
                        </a:solidFill>
                        <a:effectLst/>
                        <a:latin typeface="ＭＳ Ｐゴシック"/>
                      </a:endParaRPr>
                    </a:p>
                  </a:txBody>
                  <a:tcPr marL="3248" marR="3248" marT="3248" marB="0" anchor="b"/>
                </a:tc>
                <a:tc>
                  <a:txBody>
                    <a:bodyPr/>
                    <a:lstStyle/>
                    <a:p>
                      <a:pPr algn="ctr" fontAlgn="b"/>
                      <a:r>
                        <a:rPr lang="en-US" sz="700" u="none" strike="noStrike">
                          <a:effectLst/>
                        </a:rPr>
                        <a:t>1st overtone free OH stretch (OH-(H2O)3)</a:t>
                      </a:r>
                      <a:endParaRPr lang="en-US" sz="700" b="0" i="0" u="none" strike="noStrike">
                        <a:solidFill>
                          <a:srgbClr val="000000"/>
                        </a:solidFill>
                        <a:effectLst/>
                        <a:latin typeface="ＭＳ Ｐゴシック"/>
                      </a:endParaRPr>
                    </a:p>
                  </a:txBody>
                  <a:tcPr marL="3248" marR="3248" marT="3248" marB="0" anchor="b"/>
                </a:tc>
                <a:tc>
                  <a:txBody>
                    <a:bodyPr/>
                    <a:lstStyle/>
                    <a:p>
                      <a:pPr algn="l" fontAlgn="b"/>
                      <a:r>
                        <a:rPr lang="en-US" sz="700" u="none" strike="noStrike">
                          <a:effectLst/>
                        </a:rPr>
                        <a:t>Science28</a:t>
                      </a:r>
                      <a:endParaRPr lang="en-US" sz="700" b="0" i="0" u="none" strike="noStrike">
                        <a:solidFill>
                          <a:srgbClr val="000000"/>
                        </a:solidFill>
                        <a:effectLst/>
                        <a:latin typeface="ＭＳ Ｐゴシック"/>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r>
              <a:tr h="224643">
                <a:tc>
                  <a:txBody>
                    <a:bodyPr/>
                    <a:lstStyle/>
                    <a:p>
                      <a:pPr algn="ctr" fontAlgn="b"/>
                      <a:r>
                        <a:rPr lang="en-US" altLang="ja-JP" sz="700" u="none" strike="noStrike">
                          <a:effectLst/>
                        </a:rPr>
                        <a:t>1354</a:t>
                      </a:r>
                      <a:endParaRPr lang="en-US" altLang="ja-JP" sz="700" b="0" i="0" u="none" strike="noStrike">
                        <a:solidFill>
                          <a:srgbClr val="000000"/>
                        </a:solidFill>
                        <a:effectLst/>
                        <a:latin typeface="ＭＳ Ｐゴシック"/>
                      </a:endParaRPr>
                    </a:p>
                  </a:txBody>
                  <a:tcPr marL="3248" marR="3248" marT="3248" marB="0" anchor="b"/>
                </a:tc>
                <a:tc>
                  <a:txBody>
                    <a:bodyPr/>
                    <a:lstStyle/>
                    <a:p>
                      <a:pPr algn="ctr" fontAlgn="b"/>
                      <a:r>
                        <a:rPr lang="en-US" sz="700" u="none" strike="noStrike">
                          <a:effectLst/>
                        </a:rPr>
                        <a:t>1st overtone free OH stretch (OH-(H2O)2)</a:t>
                      </a:r>
                      <a:endParaRPr lang="en-US" sz="700" b="0" i="0" u="none" strike="noStrike">
                        <a:solidFill>
                          <a:srgbClr val="000000"/>
                        </a:solidFill>
                        <a:effectLst/>
                        <a:latin typeface="ＭＳ Ｐゴシック"/>
                      </a:endParaRPr>
                    </a:p>
                  </a:txBody>
                  <a:tcPr marL="3248" marR="3248" marT="3248" marB="0" anchor="b"/>
                </a:tc>
                <a:tc>
                  <a:txBody>
                    <a:bodyPr/>
                    <a:lstStyle/>
                    <a:p>
                      <a:pPr algn="l" fontAlgn="b"/>
                      <a:r>
                        <a:rPr lang="en-US" sz="700" u="none" strike="noStrike">
                          <a:effectLst/>
                        </a:rPr>
                        <a:t>Science28</a:t>
                      </a:r>
                      <a:endParaRPr lang="en-US" sz="700" b="0" i="0" u="none" strike="noStrike">
                        <a:solidFill>
                          <a:srgbClr val="000000"/>
                        </a:solidFill>
                        <a:effectLst/>
                        <a:latin typeface="ＭＳ Ｐゴシック"/>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r>
              <a:tr h="224643">
                <a:tc>
                  <a:txBody>
                    <a:bodyPr/>
                    <a:lstStyle/>
                    <a:p>
                      <a:pPr algn="ctr" fontAlgn="b"/>
                      <a:r>
                        <a:rPr lang="en-US" altLang="ja-JP" sz="700" u="none" strike="noStrike">
                          <a:effectLst/>
                        </a:rPr>
                        <a:t>1355</a:t>
                      </a:r>
                      <a:endParaRPr lang="en-US" altLang="ja-JP" sz="700" b="0" i="0" u="none" strike="noStrike">
                        <a:solidFill>
                          <a:srgbClr val="000000"/>
                        </a:solidFill>
                        <a:effectLst/>
                        <a:latin typeface="ＭＳ Ｐゴシック"/>
                      </a:endParaRPr>
                    </a:p>
                  </a:txBody>
                  <a:tcPr marL="3248" marR="3248" marT="3248" marB="0" anchor="b"/>
                </a:tc>
                <a:tc>
                  <a:txBody>
                    <a:bodyPr/>
                    <a:lstStyle/>
                    <a:p>
                      <a:pPr algn="ctr" fontAlgn="b"/>
                      <a:r>
                        <a:rPr lang="pt-BR" sz="700" u="none" strike="noStrike">
                          <a:effectLst/>
                        </a:rPr>
                        <a:t>1st overtone Superoxide Tetrahydrate O2-.(H2O)4 </a:t>
                      </a:r>
                      <a:endParaRPr lang="pt-BR" sz="700" b="0" i="0" u="none" strike="noStrike">
                        <a:solidFill>
                          <a:srgbClr val="000000"/>
                        </a:solidFill>
                        <a:effectLst/>
                        <a:latin typeface="ＭＳ Ｐゴシック"/>
                      </a:endParaRPr>
                    </a:p>
                  </a:txBody>
                  <a:tcPr marL="3248" marR="3248" marT="3248" marB="0" anchor="b"/>
                </a:tc>
                <a:tc>
                  <a:txBody>
                    <a:bodyPr/>
                    <a:lstStyle/>
                    <a:p>
                      <a:pPr algn="l" fontAlgn="b"/>
                      <a:r>
                        <a:rPr lang="en-US" sz="700" u="none" strike="noStrike">
                          <a:effectLst/>
                        </a:rPr>
                        <a:t>Weber, Science 2000</a:t>
                      </a:r>
                      <a:endParaRPr lang="en-US" sz="700" b="0" i="0" u="none" strike="noStrike">
                        <a:solidFill>
                          <a:srgbClr val="000000"/>
                        </a:solidFill>
                        <a:effectLst/>
                        <a:latin typeface="ＭＳ Ｐゴシック"/>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r>
              <a:tr h="437731">
                <a:tc>
                  <a:txBody>
                    <a:bodyPr/>
                    <a:lstStyle/>
                    <a:p>
                      <a:pPr algn="ctr" fontAlgn="b"/>
                      <a:r>
                        <a:rPr lang="en-US" altLang="ja-JP" sz="700" u="none" strike="noStrike">
                          <a:effectLst/>
                        </a:rPr>
                        <a:t>1356.8</a:t>
                      </a:r>
                      <a:endParaRPr lang="en-US" altLang="ja-JP" sz="700" b="0" i="0" u="none" strike="noStrike">
                        <a:solidFill>
                          <a:srgbClr val="E26B0A"/>
                        </a:solidFill>
                        <a:effectLst/>
                        <a:latin typeface="ＭＳ Ｐゴシック"/>
                      </a:endParaRPr>
                    </a:p>
                  </a:txBody>
                  <a:tcPr marL="3248" marR="3248" marT="3248" marB="0" anchor="b"/>
                </a:tc>
                <a:tc>
                  <a:txBody>
                    <a:bodyPr/>
                    <a:lstStyle/>
                    <a:p>
                      <a:pPr algn="ctr" fontAlgn="b"/>
                      <a:r>
                        <a:rPr lang="en-US" sz="700" u="none" strike="noStrike">
                          <a:effectLst/>
                        </a:rPr>
                        <a:t>Water - n1+n3+n</a:t>
                      </a:r>
                      <a:endParaRPr lang="en-US" sz="700" b="0" i="0" u="none" strike="noStrike">
                        <a:solidFill>
                          <a:srgbClr val="E26B0A"/>
                        </a:solidFill>
                        <a:effectLst/>
                        <a:latin typeface="ＭＳ Ｐゴシック"/>
                      </a:endParaRPr>
                    </a:p>
                  </a:txBody>
                  <a:tcPr marL="3248" marR="3248" marT="3248" marB="0" anchor="b"/>
                </a:tc>
                <a:tc>
                  <a:txBody>
                    <a:bodyPr/>
                    <a:lstStyle/>
                    <a:p>
                      <a:pPr algn="l" fontAlgn="b"/>
                      <a:r>
                        <a:rPr lang="en-US" sz="700" u="none" strike="noStrike">
                          <a:effectLst/>
                        </a:rPr>
                        <a:t>Choppin and Violante 1972: The Journal of Chemical Physics, 56: 5890.</a:t>
                      </a:r>
                      <a:endParaRPr lang="en-US" sz="700" b="0" i="0" u="none" strike="noStrike">
                        <a:solidFill>
                          <a:srgbClr val="E26B0A"/>
                        </a:solidFill>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r>
              <a:tr h="224643">
                <a:tc>
                  <a:txBody>
                    <a:bodyPr/>
                    <a:lstStyle/>
                    <a:p>
                      <a:pPr algn="ctr" fontAlgn="b"/>
                      <a:r>
                        <a:rPr lang="en-US" altLang="ja-JP" sz="700" u="none" strike="noStrike">
                          <a:effectLst/>
                        </a:rPr>
                        <a:t>1357.6</a:t>
                      </a:r>
                      <a:endParaRPr lang="en-US" altLang="ja-JP" sz="700" b="0" i="0" u="none" strike="noStrike">
                        <a:solidFill>
                          <a:srgbClr val="16365C"/>
                        </a:solidFill>
                        <a:effectLst/>
                        <a:latin typeface="Arial"/>
                      </a:endParaRPr>
                    </a:p>
                  </a:txBody>
                  <a:tcPr marL="3248" marR="3248" marT="3248" marB="0" anchor="b"/>
                </a:tc>
                <a:tc>
                  <a:txBody>
                    <a:bodyPr/>
                    <a:lstStyle/>
                    <a:p>
                      <a:pPr algn="ctr" fontAlgn="b"/>
                      <a:r>
                        <a:rPr lang="en-US" sz="700" u="none" strike="noStrike">
                          <a:effectLst/>
                        </a:rPr>
                        <a:t>H17O8+ free OH stech, 1st overt.</a:t>
                      </a:r>
                      <a:endParaRPr lang="en-US" sz="700" b="0" i="0" u="none" strike="noStrike">
                        <a:solidFill>
                          <a:srgbClr val="16365C"/>
                        </a:solidFill>
                        <a:effectLst/>
                        <a:latin typeface="Arial"/>
                      </a:endParaRPr>
                    </a:p>
                  </a:txBody>
                  <a:tcPr marL="3248" marR="3248" marT="3248" marB="0" anchor="b"/>
                </a:tc>
                <a:tc>
                  <a:txBody>
                    <a:bodyPr/>
                    <a:lstStyle/>
                    <a:p>
                      <a:pPr algn="l" fontAlgn="b"/>
                      <a:r>
                        <a:rPr lang="en-US" sz="700" u="none" strike="noStrike">
                          <a:effectLst/>
                        </a:rPr>
                        <a:t>Mizuse and Fijii 2012: The Journal of Physical Chemistry, 116: 4868.</a:t>
                      </a:r>
                      <a:endParaRPr lang="en-US" sz="700" b="0" i="0" u="none" strike="noStrike">
                        <a:solidFill>
                          <a:srgbClr val="16365C"/>
                        </a:solidFill>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r>
              <a:tr h="231061">
                <a:tc>
                  <a:txBody>
                    <a:bodyPr/>
                    <a:lstStyle/>
                    <a:p>
                      <a:pPr algn="ctr" fontAlgn="b"/>
                      <a:r>
                        <a:rPr lang="en-US" altLang="ja-JP" sz="700" u="none" strike="noStrike">
                          <a:effectLst/>
                        </a:rPr>
                        <a:t>1357.93</a:t>
                      </a:r>
                      <a:endParaRPr lang="en-US" altLang="ja-JP" sz="700" b="0" i="0" u="none" strike="noStrike">
                        <a:solidFill>
                          <a:srgbClr val="000000"/>
                        </a:solidFill>
                        <a:effectLst/>
                        <a:latin typeface="ＭＳ Ｐゴシック"/>
                      </a:endParaRPr>
                    </a:p>
                  </a:txBody>
                  <a:tcPr marL="3248" marR="3248" marT="3248" marB="0" anchor="b"/>
                </a:tc>
                <a:tc>
                  <a:txBody>
                    <a:bodyPr/>
                    <a:lstStyle/>
                    <a:p>
                      <a:pPr algn="ctr" fontAlgn="b"/>
                      <a:r>
                        <a:rPr lang="pt-BR" sz="700" u="none" strike="noStrike">
                          <a:effectLst/>
                        </a:rPr>
                        <a:t>1st overtone H2O (1%) - n3</a:t>
                      </a:r>
                      <a:endParaRPr lang="pt-BR" sz="700" b="0" i="0" u="none" strike="noStrike">
                        <a:solidFill>
                          <a:srgbClr val="000000"/>
                        </a:solidFill>
                        <a:effectLst/>
                        <a:latin typeface="ＭＳ Ｐゴシック"/>
                      </a:endParaRPr>
                    </a:p>
                  </a:txBody>
                  <a:tcPr marL="3248" marR="3248" marT="3248" marB="0" anchor="b"/>
                </a:tc>
                <a:tc>
                  <a:txBody>
                    <a:bodyPr/>
                    <a:lstStyle/>
                    <a:p>
                      <a:pPr algn="l" fontAlgn="b"/>
                      <a:r>
                        <a:rPr lang="en-US" sz="700" u="none" strike="noStrike">
                          <a:effectLst/>
                        </a:rPr>
                        <a:t>Ozaki 1982</a:t>
                      </a:r>
                      <a:endParaRPr lang="en-US" sz="700" b="0" i="0" u="none" strike="noStrike">
                        <a:solidFill>
                          <a:srgbClr val="000000"/>
                        </a:solidFill>
                        <a:effectLst/>
                        <a:latin typeface="ＭＳ Ｐゴシック"/>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r>
              <a:tr h="224643">
                <a:tc>
                  <a:txBody>
                    <a:bodyPr/>
                    <a:lstStyle/>
                    <a:p>
                      <a:pPr algn="ctr" fontAlgn="b"/>
                      <a:r>
                        <a:rPr lang="en-US" altLang="ja-JP" sz="700" u="none" strike="noStrike">
                          <a:effectLst/>
                        </a:rPr>
                        <a:t>1358.3</a:t>
                      </a:r>
                      <a:endParaRPr lang="en-US" altLang="ja-JP" sz="700" b="0" i="0" u="none" strike="noStrike">
                        <a:solidFill>
                          <a:srgbClr val="00B050"/>
                        </a:solidFill>
                        <a:effectLst/>
                        <a:latin typeface="Arial"/>
                      </a:endParaRPr>
                    </a:p>
                  </a:txBody>
                  <a:tcPr marL="3248" marR="3248" marT="3248" marB="0" anchor="b"/>
                </a:tc>
                <a:tc>
                  <a:txBody>
                    <a:bodyPr/>
                    <a:lstStyle/>
                    <a:p>
                      <a:pPr algn="ctr" fontAlgn="b"/>
                      <a:r>
                        <a:rPr lang="en-US" sz="700" u="none" strike="noStrike">
                          <a:effectLst/>
                        </a:rPr>
                        <a:t>H17O8+, 1st overt.</a:t>
                      </a:r>
                      <a:endParaRPr lang="en-US" sz="700" b="0" i="0" u="none" strike="noStrike">
                        <a:solidFill>
                          <a:srgbClr val="00B050"/>
                        </a:solidFill>
                        <a:effectLst/>
                        <a:latin typeface="Arial"/>
                      </a:endParaRPr>
                    </a:p>
                  </a:txBody>
                  <a:tcPr marL="3248" marR="3248" marT="3248" marB="0" anchor="b"/>
                </a:tc>
                <a:tc>
                  <a:txBody>
                    <a:bodyPr/>
                    <a:lstStyle/>
                    <a:p>
                      <a:pPr algn="l" fontAlgn="b"/>
                      <a:r>
                        <a:rPr lang="en-US" sz="700" u="none" strike="noStrike">
                          <a:effectLst/>
                        </a:rPr>
                        <a:t>Wei and Salahub 1997: The Journal of Chemical Physics, 106: 6086.</a:t>
                      </a:r>
                      <a:endParaRPr lang="en-US" sz="700" b="0" i="0" u="none" strike="noStrike">
                        <a:solidFill>
                          <a:srgbClr val="00B050"/>
                        </a:solidFill>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r>
              <a:tr h="224643">
                <a:tc>
                  <a:txBody>
                    <a:bodyPr/>
                    <a:lstStyle/>
                    <a:p>
                      <a:pPr algn="ctr" fontAlgn="b"/>
                      <a:r>
                        <a:rPr lang="en-US" altLang="ja-JP" sz="700" u="none" strike="noStrike">
                          <a:effectLst/>
                        </a:rPr>
                        <a:t>1359.1</a:t>
                      </a:r>
                      <a:endParaRPr lang="en-US" altLang="ja-JP" sz="700" b="0" i="0" u="none" strike="noStrike">
                        <a:solidFill>
                          <a:srgbClr val="16365C"/>
                        </a:solidFill>
                        <a:effectLst/>
                        <a:latin typeface="Arial"/>
                      </a:endParaRPr>
                    </a:p>
                  </a:txBody>
                  <a:tcPr marL="3248" marR="3248" marT="3248" marB="0" anchor="b"/>
                </a:tc>
                <a:tc>
                  <a:txBody>
                    <a:bodyPr/>
                    <a:lstStyle/>
                    <a:p>
                      <a:pPr algn="ctr" fontAlgn="b"/>
                      <a:r>
                        <a:rPr lang="en-US" sz="700" u="none" strike="noStrike">
                          <a:effectLst/>
                        </a:rPr>
                        <a:t>H15O7+ free OH stech, 1st overt.</a:t>
                      </a:r>
                      <a:endParaRPr lang="en-US" sz="700" b="0" i="0" u="none" strike="noStrike">
                        <a:solidFill>
                          <a:srgbClr val="16365C"/>
                        </a:solidFill>
                        <a:effectLst/>
                        <a:latin typeface="Arial"/>
                      </a:endParaRPr>
                    </a:p>
                  </a:txBody>
                  <a:tcPr marL="3248" marR="3248" marT="3248" marB="0" anchor="b"/>
                </a:tc>
                <a:tc>
                  <a:txBody>
                    <a:bodyPr/>
                    <a:lstStyle/>
                    <a:p>
                      <a:pPr algn="l" fontAlgn="b"/>
                      <a:r>
                        <a:rPr lang="en-US" sz="700" u="none" strike="noStrike">
                          <a:effectLst/>
                        </a:rPr>
                        <a:t>Mizuse and Fijii 2012: The Journal of Physical Chemistry, 116: 4868.</a:t>
                      </a:r>
                      <a:endParaRPr lang="en-US" sz="700" b="0" i="0" u="none" strike="noStrike">
                        <a:solidFill>
                          <a:srgbClr val="16365C"/>
                        </a:solidFill>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r>
              <a:tr h="224643">
                <a:tc>
                  <a:txBody>
                    <a:bodyPr/>
                    <a:lstStyle/>
                    <a:p>
                      <a:pPr algn="ctr" fontAlgn="b"/>
                      <a:r>
                        <a:rPr lang="en-US" altLang="ja-JP" sz="700" u="none" strike="noStrike">
                          <a:effectLst/>
                        </a:rPr>
                        <a:t>1359.4</a:t>
                      </a:r>
                      <a:endParaRPr lang="en-US" altLang="ja-JP" sz="700" b="0" i="0" u="none" strike="noStrike">
                        <a:solidFill>
                          <a:srgbClr val="00B050"/>
                        </a:solidFill>
                        <a:effectLst/>
                        <a:latin typeface="Arial"/>
                      </a:endParaRPr>
                    </a:p>
                  </a:txBody>
                  <a:tcPr marL="3248" marR="3248" marT="3248" marB="0" anchor="b"/>
                </a:tc>
                <a:tc>
                  <a:txBody>
                    <a:bodyPr/>
                    <a:lstStyle/>
                    <a:p>
                      <a:pPr algn="ctr" fontAlgn="b"/>
                      <a:r>
                        <a:rPr lang="en-US" sz="700" u="none" strike="noStrike">
                          <a:effectLst/>
                        </a:rPr>
                        <a:t>H15O7+, 1st overt.</a:t>
                      </a:r>
                      <a:endParaRPr lang="en-US" sz="700" b="0" i="0" u="none" strike="noStrike">
                        <a:solidFill>
                          <a:srgbClr val="00B050"/>
                        </a:solidFill>
                        <a:effectLst/>
                        <a:latin typeface="Arial"/>
                      </a:endParaRPr>
                    </a:p>
                  </a:txBody>
                  <a:tcPr marL="3248" marR="3248" marT="3248" marB="0" anchor="b"/>
                </a:tc>
                <a:tc>
                  <a:txBody>
                    <a:bodyPr/>
                    <a:lstStyle/>
                    <a:p>
                      <a:pPr algn="l" fontAlgn="b"/>
                      <a:r>
                        <a:rPr lang="en-US" sz="700" u="none" strike="noStrike">
                          <a:effectLst/>
                        </a:rPr>
                        <a:t>Wei and Salahub 1997: The Journal of Chemical Physics, 106: 6086.</a:t>
                      </a:r>
                      <a:endParaRPr lang="en-US" sz="700" b="0" i="0" u="none" strike="noStrike">
                        <a:solidFill>
                          <a:srgbClr val="00B050"/>
                        </a:solidFill>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r>
              <a:tr h="224643">
                <a:tc>
                  <a:txBody>
                    <a:bodyPr/>
                    <a:lstStyle/>
                    <a:p>
                      <a:pPr algn="ctr" fontAlgn="b"/>
                      <a:r>
                        <a:rPr lang="en-US" altLang="ja-JP" sz="700" u="none" strike="noStrike">
                          <a:effectLst/>
                        </a:rPr>
                        <a:t>1360.55</a:t>
                      </a:r>
                      <a:endParaRPr lang="en-US" altLang="ja-JP" sz="700" b="0" i="0" u="none" strike="noStrike">
                        <a:solidFill>
                          <a:srgbClr val="000000"/>
                        </a:solidFill>
                        <a:effectLst/>
                        <a:latin typeface="ＭＳ Ｐゴシック"/>
                      </a:endParaRPr>
                    </a:p>
                  </a:txBody>
                  <a:tcPr marL="3248" marR="3248" marT="3248" marB="0" anchor="b"/>
                </a:tc>
                <a:tc>
                  <a:txBody>
                    <a:bodyPr/>
                    <a:lstStyle/>
                    <a:p>
                      <a:pPr algn="ctr" fontAlgn="b"/>
                      <a:r>
                        <a:rPr lang="en-US" sz="700" u="none" strike="noStrike">
                          <a:effectLst/>
                        </a:rPr>
                        <a:t>1st overtone free OH stretch (OH-(H2O)4)</a:t>
                      </a:r>
                      <a:endParaRPr lang="en-US" sz="700" b="0" i="0" u="none" strike="noStrike">
                        <a:solidFill>
                          <a:srgbClr val="000000"/>
                        </a:solidFill>
                        <a:effectLst/>
                        <a:latin typeface="ＭＳ Ｐゴシック"/>
                      </a:endParaRPr>
                    </a:p>
                  </a:txBody>
                  <a:tcPr marL="3248" marR="3248" marT="3248" marB="0" anchor="b"/>
                </a:tc>
                <a:tc>
                  <a:txBody>
                    <a:bodyPr/>
                    <a:lstStyle/>
                    <a:p>
                      <a:pPr algn="l" fontAlgn="b"/>
                      <a:r>
                        <a:rPr lang="en-US" sz="700" u="none" strike="noStrike">
                          <a:effectLst/>
                        </a:rPr>
                        <a:t>Science28</a:t>
                      </a:r>
                      <a:endParaRPr lang="en-US" sz="700" b="0" i="0" u="none" strike="noStrike">
                        <a:solidFill>
                          <a:srgbClr val="000000"/>
                        </a:solidFill>
                        <a:effectLst/>
                        <a:latin typeface="ＭＳ Ｐゴシック"/>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r>
              <a:tr h="224643">
                <a:tc>
                  <a:txBody>
                    <a:bodyPr/>
                    <a:lstStyle/>
                    <a:p>
                      <a:pPr algn="ctr" fontAlgn="b"/>
                      <a:r>
                        <a:rPr lang="en-US" altLang="ja-JP" sz="700" u="none" strike="noStrike">
                          <a:effectLst/>
                        </a:rPr>
                        <a:t>1362</a:t>
                      </a:r>
                      <a:endParaRPr lang="en-US" altLang="ja-JP" sz="700" b="0" i="0" u="none" strike="noStrike">
                        <a:solidFill>
                          <a:srgbClr val="000000"/>
                        </a:solidFill>
                        <a:effectLst/>
                        <a:latin typeface="ＭＳ Ｐゴシック"/>
                      </a:endParaRPr>
                    </a:p>
                  </a:txBody>
                  <a:tcPr marL="3248" marR="3248" marT="3248" marB="0" anchor="b"/>
                </a:tc>
                <a:tc>
                  <a:txBody>
                    <a:bodyPr/>
                    <a:lstStyle/>
                    <a:p>
                      <a:pPr algn="ctr" fontAlgn="b"/>
                      <a:r>
                        <a:rPr lang="en-US" sz="700" u="none" strike="noStrike">
                          <a:effectLst/>
                        </a:rPr>
                        <a:t>1st overtone free wather OH stretch (OH-H2O)</a:t>
                      </a:r>
                      <a:endParaRPr lang="en-US" sz="700" b="0" i="0" u="none" strike="noStrike">
                        <a:solidFill>
                          <a:srgbClr val="000000"/>
                        </a:solidFill>
                        <a:effectLst/>
                        <a:latin typeface="ＭＳ Ｐゴシック"/>
                      </a:endParaRPr>
                    </a:p>
                  </a:txBody>
                  <a:tcPr marL="3248" marR="3248" marT="3248" marB="0" anchor="b"/>
                </a:tc>
                <a:tc>
                  <a:txBody>
                    <a:bodyPr/>
                    <a:lstStyle/>
                    <a:p>
                      <a:pPr algn="l" fontAlgn="b"/>
                      <a:r>
                        <a:rPr lang="en-US" sz="700" u="none" strike="noStrike">
                          <a:effectLst/>
                        </a:rPr>
                        <a:t>Xantheas, 1995</a:t>
                      </a:r>
                      <a:endParaRPr lang="en-US" sz="700" b="0" i="0" u="none" strike="noStrike">
                        <a:solidFill>
                          <a:srgbClr val="000000"/>
                        </a:solidFill>
                        <a:effectLst/>
                        <a:latin typeface="ＭＳ Ｐゴシック"/>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a:effectLst/>
                        <a:latin typeface="Arial"/>
                      </a:endParaRPr>
                    </a:p>
                  </a:txBody>
                  <a:tcPr marL="3248" marR="3248" marT="3248" marB="0" anchor="b"/>
                </a:tc>
                <a:tc>
                  <a:txBody>
                    <a:bodyPr/>
                    <a:lstStyle/>
                    <a:p>
                      <a:pPr algn="l" fontAlgn="b"/>
                      <a:endParaRPr lang="ja-JP" altLang="en-US" sz="700" b="0" i="0" u="none" strike="noStrike" dirty="0">
                        <a:effectLst/>
                        <a:latin typeface="Arial"/>
                      </a:endParaRPr>
                    </a:p>
                  </a:txBody>
                  <a:tcPr marL="3248" marR="3248" marT="3248" marB="0" anchor="b"/>
                </a:tc>
              </a:tr>
            </a:tbl>
          </a:graphicData>
        </a:graphic>
      </p:graphicFrame>
    </p:spTree>
    <p:extLst>
      <p:ext uri="{BB962C8B-B14F-4D97-AF65-F5344CB8AC3E}">
        <p14:creationId xmlns:p14="http://schemas.microsoft.com/office/powerpoint/2010/main" val="15552487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6D934E5-284C-4760-9896-2E5BA5AD89AD}" type="datetime1">
              <a:rPr kumimoji="1" lang="ja-JP" altLang="en-US" smtClean="0"/>
              <a:t>2018/11/30</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4" name="スライド番号プレースホルダー 3"/>
          <p:cNvSpPr>
            <a:spLocks noGrp="1"/>
          </p:cNvSpPr>
          <p:nvPr>
            <p:ph type="sldNum" sz="quarter" idx="12"/>
          </p:nvPr>
        </p:nvSpPr>
        <p:spPr/>
        <p:txBody>
          <a:bodyPr/>
          <a:lstStyle/>
          <a:p>
            <a:fld id="{05401AB5-A690-4BB7-8F80-238F9FA51F29}" type="slidenum">
              <a:rPr kumimoji="1" lang="ja-JP" altLang="en-US" smtClean="0"/>
              <a:t>22</a:t>
            </a:fld>
            <a:endParaRPr kumimoji="1" lang="ja-JP" altLang="en-US"/>
          </a:p>
        </p:txBody>
      </p:sp>
      <p:sp>
        <p:nvSpPr>
          <p:cNvPr id="5" name="正方形/長方形 4"/>
          <p:cNvSpPr/>
          <p:nvPr/>
        </p:nvSpPr>
        <p:spPr>
          <a:xfrm>
            <a:off x="1763688" y="980728"/>
            <a:ext cx="745717" cy="369332"/>
          </a:xfrm>
          <a:prstGeom prst="rect">
            <a:avLst/>
          </a:prstGeom>
        </p:spPr>
        <p:txBody>
          <a:bodyPr wrap="none">
            <a:spAutoFit/>
          </a:bodyPr>
          <a:lstStyle/>
          <a:p>
            <a:r>
              <a:rPr lang="en-US" altLang="ja-JP" b="1" dirty="0"/>
              <a:t>ν</a:t>
            </a:r>
            <a:r>
              <a:rPr lang="en-US" altLang="ja-JP" b="1" baseline="-25000" dirty="0"/>
              <a:t>1 </a:t>
            </a:r>
            <a:r>
              <a:rPr lang="en-US" altLang="ja-JP" b="1" dirty="0"/>
              <a:t>+</a:t>
            </a:r>
            <a:r>
              <a:rPr lang="en-US" altLang="ja-JP" b="1" baseline="-25000" dirty="0"/>
              <a:t> </a:t>
            </a:r>
            <a:r>
              <a:rPr lang="en-US" altLang="ja-JP" b="1" dirty="0" smtClean="0"/>
              <a:t>ν</a:t>
            </a:r>
            <a:r>
              <a:rPr lang="en-US" altLang="ja-JP" b="1" baseline="-25000" dirty="0" smtClean="0"/>
              <a:t>2</a:t>
            </a:r>
            <a:endParaRPr lang="ja-JP" altLang="en-US" dirty="0"/>
          </a:p>
        </p:txBody>
      </p:sp>
      <p:sp>
        <p:nvSpPr>
          <p:cNvPr id="6" name="正方形/長方形 5"/>
          <p:cNvSpPr/>
          <p:nvPr/>
        </p:nvSpPr>
        <p:spPr>
          <a:xfrm>
            <a:off x="1763688" y="1412776"/>
            <a:ext cx="1738490" cy="369332"/>
          </a:xfrm>
          <a:prstGeom prst="rect">
            <a:avLst/>
          </a:prstGeom>
        </p:spPr>
        <p:txBody>
          <a:bodyPr wrap="square">
            <a:spAutoFit/>
          </a:bodyPr>
          <a:lstStyle/>
          <a:p>
            <a:pPr lvl="0"/>
            <a:r>
              <a:rPr lang="en-US" altLang="ja-JP" b="1" dirty="0"/>
              <a:t>OH-(</a:t>
            </a:r>
            <a:r>
              <a:rPr lang="en-US" altLang="ja-JP" b="1" dirty="0" smtClean="0"/>
              <a:t>H</a:t>
            </a:r>
            <a:r>
              <a:rPr lang="en-US" altLang="ja-JP" b="1" baseline="-25000" dirty="0" smtClean="0"/>
              <a:t>2</a:t>
            </a:r>
            <a:r>
              <a:rPr lang="en-US" altLang="ja-JP" b="1" dirty="0" smtClean="0"/>
              <a:t>O)</a:t>
            </a:r>
            <a:r>
              <a:rPr lang="en-US" altLang="ja-JP" b="1" baseline="-25000" dirty="0" smtClean="0"/>
              <a:t>I   </a:t>
            </a:r>
            <a:r>
              <a:rPr lang="en-US" altLang="ja-JP" b="1" baseline="-25000" dirty="0" err="1" smtClean="0"/>
              <a:t>i</a:t>
            </a:r>
            <a:r>
              <a:rPr lang="en-US" altLang="ja-JP" b="1" baseline="-25000" dirty="0" smtClean="0"/>
              <a:t>=1…</a:t>
            </a:r>
          </a:p>
        </p:txBody>
      </p:sp>
      <p:sp>
        <p:nvSpPr>
          <p:cNvPr id="8" name="正方形/長方形 7"/>
          <p:cNvSpPr/>
          <p:nvPr/>
        </p:nvSpPr>
        <p:spPr>
          <a:xfrm>
            <a:off x="1825398" y="2636912"/>
            <a:ext cx="1738490" cy="553998"/>
          </a:xfrm>
          <a:prstGeom prst="rect">
            <a:avLst/>
          </a:prstGeom>
        </p:spPr>
        <p:txBody>
          <a:bodyPr wrap="square">
            <a:spAutoFit/>
          </a:bodyPr>
          <a:lstStyle/>
          <a:p>
            <a:r>
              <a:rPr lang="en-US" altLang="ja-JP" b="1" dirty="0" smtClean="0"/>
              <a:t>H+ -(H</a:t>
            </a:r>
            <a:r>
              <a:rPr lang="en-US" altLang="ja-JP" b="1" baseline="-25000" dirty="0" smtClean="0"/>
              <a:t>2</a:t>
            </a:r>
            <a:r>
              <a:rPr lang="en-US" altLang="ja-JP" b="1" dirty="0" smtClean="0"/>
              <a:t>O)</a:t>
            </a:r>
            <a:r>
              <a:rPr lang="en-US" altLang="ja-JP" b="1" baseline="-25000" dirty="0" smtClean="0"/>
              <a:t>I </a:t>
            </a:r>
            <a:r>
              <a:rPr lang="en-US" altLang="ja-JP" b="1" baseline="-25000" dirty="0" err="1" smtClean="0"/>
              <a:t>i</a:t>
            </a:r>
            <a:r>
              <a:rPr lang="en-US" altLang="ja-JP" b="1" baseline="-25000" dirty="0" smtClean="0"/>
              <a:t>=1…</a:t>
            </a:r>
            <a:endParaRPr lang="ja-JP" altLang="ja-JP" dirty="0"/>
          </a:p>
          <a:p>
            <a:pPr lvl="0"/>
            <a:endParaRPr lang="en-US" altLang="ja-JP" b="1" baseline="-25000" dirty="0" smtClean="0"/>
          </a:p>
        </p:txBody>
      </p:sp>
      <p:sp>
        <p:nvSpPr>
          <p:cNvPr id="9" name="正方形/長方形 8"/>
          <p:cNvSpPr/>
          <p:nvPr/>
        </p:nvSpPr>
        <p:spPr>
          <a:xfrm>
            <a:off x="1792619" y="2082914"/>
            <a:ext cx="1738490" cy="553998"/>
          </a:xfrm>
          <a:prstGeom prst="rect">
            <a:avLst/>
          </a:prstGeom>
        </p:spPr>
        <p:txBody>
          <a:bodyPr wrap="square">
            <a:spAutoFit/>
          </a:bodyPr>
          <a:lstStyle/>
          <a:p>
            <a:r>
              <a:rPr lang="en-US" altLang="ja-JP" b="1" dirty="0" smtClean="0"/>
              <a:t>O2 -(H</a:t>
            </a:r>
            <a:r>
              <a:rPr lang="en-US" altLang="ja-JP" b="1" baseline="-25000" dirty="0" smtClean="0"/>
              <a:t>2</a:t>
            </a:r>
            <a:r>
              <a:rPr lang="en-US" altLang="ja-JP" b="1" dirty="0" smtClean="0"/>
              <a:t>O)</a:t>
            </a:r>
            <a:r>
              <a:rPr lang="en-US" altLang="ja-JP" b="1" baseline="-25000" dirty="0" smtClean="0"/>
              <a:t>I </a:t>
            </a:r>
            <a:r>
              <a:rPr lang="en-US" altLang="ja-JP" b="1" baseline="-25000" dirty="0" err="1" smtClean="0"/>
              <a:t>i</a:t>
            </a:r>
            <a:r>
              <a:rPr lang="en-US" altLang="ja-JP" b="1" baseline="-25000" dirty="0" smtClean="0"/>
              <a:t>=1…</a:t>
            </a:r>
            <a:endParaRPr lang="ja-JP" altLang="ja-JP" dirty="0" smtClean="0"/>
          </a:p>
          <a:p>
            <a:pPr lvl="0"/>
            <a:endParaRPr lang="en-US" altLang="ja-JP" b="1" baseline="-25000" dirty="0" smtClean="0"/>
          </a:p>
        </p:txBody>
      </p:sp>
      <p:sp>
        <p:nvSpPr>
          <p:cNvPr id="10" name="正方形/長方形 9"/>
          <p:cNvSpPr/>
          <p:nvPr/>
        </p:nvSpPr>
        <p:spPr>
          <a:xfrm>
            <a:off x="3129319" y="980728"/>
            <a:ext cx="745717" cy="369332"/>
          </a:xfrm>
          <a:prstGeom prst="rect">
            <a:avLst/>
          </a:prstGeom>
        </p:spPr>
        <p:txBody>
          <a:bodyPr wrap="none">
            <a:spAutoFit/>
          </a:bodyPr>
          <a:lstStyle/>
          <a:p>
            <a:r>
              <a:rPr lang="en-US" altLang="ja-JP" b="1" dirty="0"/>
              <a:t>ν</a:t>
            </a:r>
            <a:r>
              <a:rPr lang="en-US" altLang="ja-JP" b="1" baseline="-25000" dirty="0"/>
              <a:t>1 </a:t>
            </a:r>
            <a:r>
              <a:rPr lang="en-US" altLang="ja-JP" b="1" dirty="0"/>
              <a:t>+</a:t>
            </a:r>
            <a:r>
              <a:rPr lang="en-US" altLang="ja-JP" b="1" baseline="-25000" dirty="0"/>
              <a:t> </a:t>
            </a:r>
            <a:r>
              <a:rPr lang="en-US" altLang="ja-JP" b="1" dirty="0" smtClean="0"/>
              <a:t>ν</a:t>
            </a:r>
            <a:r>
              <a:rPr lang="en-US" altLang="ja-JP" b="1" baseline="-25000" dirty="0" smtClean="0"/>
              <a:t>3</a:t>
            </a:r>
            <a:endParaRPr lang="ja-JP" altLang="en-US" dirty="0"/>
          </a:p>
        </p:txBody>
      </p:sp>
      <p:sp>
        <p:nvSpPr>
          <p:cNvPr id="11" name="正方形/長方形 10"/>
          <p:cNvSpPr/>
          <p:nvPr/>
        </p:nvSpPr>
        <p:spPr>
          <a:xfrm>
            <a:off x="4283968" y="980728"/>
            <a:ext cx="745717" cy="369332"/>
          </a:xfrm>
          <a:prstGeom prst="rect">
            <a:avLst/>
          </a:prstGeom>
        </p:spPr>
        <p:txBody>
          <a:bodyPr wrap="none">
            <a:spAutoFit/>
          </a:bodyPr>
          <a:lstStyle/>
          <a:p>
            <a:r>
              <a:rPr lang="en-US" altLang="ja-JP" b="1" dirty="0"/>
              <a:t>ν</a:t>
            </a:r>
            <a:r>
              <a:rPr lang="en-US" altLang="ja-JP" b="1" baseline="-25000" dirty="0"/>
              <a:t>1 </a:t>
            </a:r>
            <a:r>
              <a:rPr lang="en-US" altLang="ja-JP" b="1" dirty="0"/>
              <a:t>+</a:t>
            </a:r>
            <a:r>
              <a:rPr lang="en-US" altLang="ja-JP" b="1" baseline="-25000" dirty="0"/>
              <a:t> </a:t>
            </a:r>
            <a:r>
              <a:rPr lang="en-US" altLang="ja-JP" b="1" dirty="0" smtClean="0"/>
              <a:t>ν</a:t>
            </a:r>
            <a:r>
              <a:rPr lang="en-US" altLang="ja-JP" b="1" baseline="-25000" dirty="0" smtClean="0"/>
              <a:t>2</a:t>
            </a:r>
            <a:endParaRPr lang="ja-JP" altLang="en-US" dirty="0"/>
          </a:p>
        </p:txBody>
      </p:sp>
      <p:sp>
        <p:nvSpPr>
          <p:cNvPr id="12" name="正方形/長方形 11"/>
          <p:cNvSpPr/>
          <p:nvPr/>
        </p:nvSpPr>
        <p:spPr>
          <a:xfrm>
            <a:off x="5220072" y="980728"/>
            <a:ext cx="603050" cy="369332"/>
          </a:xfrm>
          <a:prstGeom prst="rect">
            <a:avLst/>
          </a:prstGeom>
        </p:spPr>
        <p:txBody>
          <a:bodyPr wrap="none">
            <a:spAutoFit/>
          </a:bodyPr>
          <a:lstStyle/>
          <a:p>
            <a:r>
              <a:rPr lang="en-US" altLang="ja-JP" i="1" dirty="0"/>
              <a:t>2ν</a:t>
            </a:r>
            <a:r>
              <a:rPr lang="en-US" altLang="ja-JP" i="1" baseline="-25000" dirty="0"/>
              <a:t>OH</a:t>
            </a:r>
            <a:endParaRPr lang="ja-JP" altLang="en-US" dirty="0"/>
          </a:p>
        </p:txBody>
      </p:sp>
      <p:sp>
        <p:nvSpPr>
          <p:cNvPr id="13" name="正方形/長方形 12"/>
          <p:cNvSpPr/>
          <p:nvPr/>
        </p:nvSpPr>
        <p:spPr>
          <a:xfrm>
            <a:off x="5463095" y="1407427"/>
            <a:ext cx="2357761" cy="369332"/>
          </a:xfrm>
          <a:prstGeom prst="rect">
            <a:avLst/>
          </a:prstGeom>
        </p:spPr>
        <p:txBody>
          <a:bodyPr wrap="none">
            <a:spAutoFit/>
          </a:bodyPr>
          <a:lstStyle/>
          <a:p>
            <a:r>
              <a:rPr lang="en-US" altLang="ja-JP" dirty="0"/>
              <a:t>H15O7+ free OH </a:t>
            </a:r>
            <a:r>
              <a:rPr lang="en-US" altLang="ja-JP" dirty="0" err="1" smtClean="0"/>
              <a:t>strech</a:t>
            </a:r>
            <a:endParaRPr lang="ja-JP" altLang="en-US" dirty="0"/>
          </a:p>
        </p:txBody>
      </p:sp>
      <p:sp>
        <p:nvSpPr>
          <p:cNvPr id="14" name="正方形/長方形 13"/>
          <p:cNvSpPr/>
          <p:nvPr/>
        </p:nvSpPr>
        <p:spPr>
          <a:xfrm>
            <a:off x="4355976" y="4221088"/>
            <a:ext cx="4572000" cy="646331"/>
          </a:xfrm>
          <a:prstGeom prst="rect">
            <a:avLst/>
          </a:prstGeom>
        </p:spPr>
        <p:txBody>
          <a:bodyPr>
            <a:spAutoFit/>
          </a:bodyPr>
          <a:lstStyle/>
          <a:p>
            <a:r>
              <a:rPr lang="en-US" altLang="ja-JP" dirty="0"/>
              <a:t>aqueous proton [H+·(H2O)5] - AD-type H2O free-OH </a:t>
            </a:r>
            <a:r>
              <a:rPr lang="en-US" altLang="ja-JP" dirty="0" err="1"/>
              <a:t>strech</a:t>
            </a:r>
            <a:r>
              <a:rPr lang="en-US" altLang="ja-JP" dirty="0"/>
              <a:t>, 1st overt</a:t>
            </a:r>
            <a:endParaRPr lang="ja-JP" altLang="en-US" dirty="0"/>
          </a:p>
        </p:txBody>
      </p:sp>
      <p:sp>
        <p:nvSpPr>
          <p:cNvPr id="15" name="正方形/長方形 14"/>
          <p:cNvSpPr/>
          <p:nvPr/>
        </p:nvSpPr>
        <p:spPr>
          <a:xfrm>
            <a:off x="4910037" y="1898248"/>
            <a:ext cx="3297698" cy="369332"/>
          </a:xfrm>
          <a:prstGeom prst="rect">
            <a:avLst/>
          </a:prstGeom>
        </p:spPr>
        <p:txBody>
          <a:bodyPr wrap="none">
            <a:spAutoFit/>
          </a:bodyPr>
          <a:lstStyle/>
          <a:p>
            <a:r>
              <a:rPr lang="en-US" altLang="ja-JP" dirty="0"/>
              <a:t>H13O6+ free OH </a:t>
            </a:r>
            <a:r>
              <a:rPr lang="en-US" altLang="ja-JP" dirty="0" err="1" smtClean="0"/>
              <a:t>strech</a:t>
            </a:r>
            <a:r>
              <a:rPr lang="en-US" altLang="ja-JP" dirty="0"/>
              <a:t>, 1st overt</a:t>
            </a:r>
            <a:endParaRPr lang="ja-JP" altLang="en-US" dirty="0"/>
          </a:p>
        </p:txBody>
      </p:sp>
      <p:sp>
        <p:nvSpPr>
          <p:cNvPr id="16" name="正方形/長方形 15"/>
          <p:cNvSpPr/>
          <p:nvPr/>
        </p:nvSpPr>
        <p:spPr>
          <a:xfrm>
            <a:off x="1318989" y="3190910"/>
            <a:ext cx="2404826" cy="369332"/>
          </a:xfrm>
          <a:prstGeom prst="rect">
            <a:avLst/>
          </a:prstGeom>
        </p:spPr>
        <p:txBody>
          <a:bodyPr wrap="none">
            <a:spAutoFit/>
          </a:bodyPr>
          <a:lstStyle/>
          <a:p>
            <a:r>
              <a:rPr lang="en-US" altLang="ja-JP" dirty="0"/>
              <a:t>DD stretch (OH-(H2O)4)</a:t>
            </a:r>
            <a:endParaRPr lang="ja-JP" altLang="en-US" dirty="0"/>
          </a:p>
        </p:txBody>
      </p:sp>
      <p:sp>
        <p:nvSpPr>
          <p:cNvPr id="17" name="正方形/長方形 16"/>
          <p:cNvSpPr/>
          <p:nvPr/>
        </p:nvSpPr>
        <p:spPr>
          <a:xfrm>
            <a:off x="5898866" y="980728"/>
            <a:ext cx="545342" cy="369332"/>
          </a:xfrm>
          <a:prstGeom prst="rect">
            <a:avLst/>
          </a:prstGeom>
        </p:spPr>
        <p:txBody>
          <a:bodyPr wrap="none">
            <a:spAutoFit/>
          </a:bodyPr>
          <a:lstStyle/>
          <a:p>
            <a:r>
              <a:rPr lang="en-US" altLang="ja-JP" dirty="0" smtClean="0"/>
              <a:t>(v)II</a:t>
            </a:r>
            <a:endParaRPr lang="ja-JP" altLang="en-US" dirty="0"/>
          </a:p>
        </p:txBody>
      </p:sp>
      <p:sp>
        <p:nvSpPr>
          <p:cNvPr id="18" name="正方形/長方形 17"/>
          <p:cNvSpPr/>
          <p:nvPr/>
        </p:nvSpPr>
        <p:spPr>
          <a:xfrm>
            <a:off x="4392488" y="5085184"/>
            <a:ext cx="4572000" cy="646331"/>
          </a:xfrm>
          <a:prstGeom prst="rect">
            <a:avLst/>
          </a:prstGeom>
        </p:spPr>
        <p:txBody>
          <a:bodyPr>
            <a:spAutoFit/>
          </a:bodyPr>
          <a:lstStyle/>
          <a:p>
            <a:r>
              <a:rPr lang="pt-BR" altLang="ja-JP" dirty="0"/>
              <a:t>aqueous proton [H+·(H2O)4] - H3O+ symmetric stretch, 1st overt.</a:t>
            </a:r>
            <a:endParaRPr lang="ja-JP" altLang="en-US" dirty="0"/>
          </a:p>
        </p:txBody>
      </p:sp>
      <p:sp>
        <p:nvSpPr>
          <p:cNvPr id="19" name="正方形/長方形 18"/>
          <p:cNvSpPr/>
          <p:nvPr/>
        </p:nvSpPr>
        <p:spPr>
          <a:xfrm>
            <a:off x="4337754" y="3190910"/>
            <a:ext cx="4914766" cy="923330"/>
          </a:xfrm>
          <a:prstGeom prst="rect">
            <a:avLst/>
          </a:prstGeom>
        </p:spPr>
        <p:txBody>
          <a:bodyPr wrap="square">
            <a:spAutoFit/>
          </a:bodyPr>
          <a:lstStyle/>
          <a:p>
            <a:r>
              <a:rPr lang="en-US" altLang="ja-JP" i="1" dirty="0"/>
              <a:t>1st overtone free OH stretch (OH-(H2O)4) - 3675cm</a:t>
            </a:r>
            <a:r>
              <a:rPr lang="en-US" altLang="ja-JP" i="1" baseline="30000" dirty="0"/>
              <a:t>-1</a:t>
            </a:r>
            <a:r>
              <a:rPr lang="en-US" altLang="ja-JP" i="1" dirty="0"/>
              <a:t> </a:t>
            </a:r>
            <a:endParaRPr lang="en-US" altLang="ja-JP" i="1" dirty="0" smtClean="0"/>
          </a:p>
          <a:p>
            <a:r>
              <a:rPr lang="en-US" altLang="ja-JP" dirty="0" smtClean="0"/>
              <a:t>(</a:t>
            </a:r>
            <a:r>
              <a:rPr lang="en-US" altLang="ja-JP" i="1" dirty="0"/>
              <a:t>Robertson, </a:t>
            </a:r>
            <a:r>
              <a:rPr lang="en-US" altLang="ja-JP" i="1" dirty="0" err="1"/>
              <a:t>Diken</a:t>
            </a:r>
            <a:r>
              <a:rPr lang="en-US" altLang="ja-JP" i="1" dirty="0"/>
              <a:t>, Price, Shin, &amp; Johnson, 2003)</a:t>
            </a:r>
            <a:endParaRPr lang="ja-JP" altLang="ja-JP" i="1" dirty="0"/>
          </a:p>
        </p:txBody>
      </p:sp>
      <p:sp>
        <p:nvSpPr>
          <p:cNvPr id="20" name="正方形/長方形 19"/>
          <p:cNvSpPr/>
          <p:nvPr/>
        </p:nvSpPr>
        <p:spPr>
          <a:xfrm>
            <a:off x="110775" y="116632"/>
            <a:ext cx="8873102" cy="923330"/>
          </a:xfrm>
          <a:prstGeom prst="rect">
            <a:avLst/>
          </a:prstGeom>
        </p:spPr>
        <p:txBody>
          <a:bodyPr wrap="square">
            <a:spAutoFit/>
          </a:bodyPr>
          <a:lstStyle/>
          <a:p>
            <a:pPr lvl="0"/>
            <a:r>
              <a:rPr lang="en-US" altLang="ja-JP" b="1" u="sng" dirty="0"/>
              <a:t>C1</a:t>
            </a:r>
            <a:r>
              <a:rPr lang="en-US" altLang="ja-JP" b="1" dirty="0"/>
              <a:t> </a:t>
            </a:r>
            <a:r>
              <a:rPr lang="en-US" altLang="ja-JP" dirty="0"/>
              <a:t>-</a:t>
            </a:r>
            <a:r>
              <a:rPr lang="en-US" altLang="ja-JP" b="1" dirty="0"/>
              <a:t> 1336-1348 (1342)nm – ν</a:t>
            </a:r>
            <a:r>
              <a:rPr lang="en-US" altLang="ja-JP" b="1" baseline="-25000" dirty="0"/>
              <a:t>3</a:t>
            </a:r>
            <a:endParaRPr lang="ja-JP" altLang="ja-JP" dirty="0"/>
          </a:p>
          <a:p>
            <a:r>
              <a:rPr lang="en-US" altLang="ja-JP" i="1" dirty="0"/>
              <a:t>1344nm	H2O - 2*</a:t>
            </a:r>
            <a:r>
              <a:rPr lang="en-US" altLang="ja-JP" dirty="0"/>
              <a:t> ν</a:t>
            </a:r>
            <a:r>
              <a:rPr lang="en-US" altLang="ja-JP" baseline="-25000" dirty="0"/>
              <a:t>3</a:t>
            </a:r>
            <a:r>
              <a:rPr lang="en-US" altLang="ja-JP" i="1" dirty="0"/>
              <a:t> </a:t>
            </a:r>
            <a:r>
              <a:rPr lang="en-US" altLang="ja-JP" dirty="0"/>
              <a:t>(</a:t>
            </a:r>
            <a:r>
              <a:rPr lang="en-US" altLang="ja-JP" i="1" dirty="0" err="1"/>
              <a:t>Siesler</a:t>
            </a:r>
            <a:r>
              <a:rPr lang="en-US" altLang="ja-JP" i="1" dirty="0"/>
              <a:t>, Ozaki, </a:t>
            </a:r>
            <a:r>
              <a:rPr lang="en-US" altLang="ja-JP" i="1" dirty="0" err="1"/>
              <a:t>Kawata</a:t>
            </a:r>
            <a:r>
              <a:rPr lang="en-US" altLang="ja-JP" i="1" dirty="0"/>
              <a:t>, &amp; </a:t>
            </a:r>
            <a:r>
              <a:rPr lang="en-US" altLang="ja-JP" i="1" dirty="0" err="1"/>
              <a:t>Heise</a:t>
            </a:r>
            <a:r>
              <a:rPr lang="en-US" altLang="ja-JP" i="1" dirty="0"/>
              <a:t>, 2001)</a:t>
            </a:r>
            <a:endParaRPr lang="ja-JP" altLang="ja-JP" i="1" dirty="0"/>
          </a:p>
          <a:p>
            <a:r>
              <a:rPr lang="en-US" altLang="ja-JP" i="1" dirty="0"/>
              <a:t>1340nm	liquid water/moisture </a:t>
            </a:r>
            <a:r>
              <a:rPr lang="en-US" altLang="ja-JP" dirty="0"/>
              <a:t>(Williams, 2009)</a:t>
            </a:r>
            <a:endParaRPr lang="ja-JP" altLang="ja-JP" dirty="0"/>
          </a:p>
        </p:txBody>
      </p:sp>
      <p:sp>
        <p:nvSpPr>
          <p:cNvPr id="21" name="正方形/長方形 20"/>
          <p:cNvSpPr/>
          <p:nvPr/>
        </p:nvSpPr>
        <p:spPr>
          <a:xfrm>
            <a:off x="6641976" y="980728"/>
            <a:ext cx="1010213" cy="369332"/>
          </a:xfrm>
          <a:prstGeom prst="rect">
            <a:avLst/>
          </a:prstGeom>
        </p:spPr>
        <p:txBody>
          <a:bodyPr wrap="none">
            <a:spAutoFit/>
          </a:bodyPr>
          <a:lstStyle/>
          <a:p>
            <a:r>
              <a:rPr lang="en-US" altLang="ja-JP" dirty="0" smtClean="0"/>
              <a:t>2*v2+v3</a:t>
            </a:r>
            <a:endParaRPr lang="ja-JP" altLang="en-US" dirty="0"/>
          </a:p>
        </p:txBody>
      </p:sp>
      <p:sp>
        <p:nvSpPr>
          <p:cNvPr id="22" name="正方形/長方形 21"/>
          <p:cNvSpPr/>
          <p:nvPr/>
        </p:nvSpPr>
        <p:spPr>
          <a:xfrm>
            <a:off x="752552" y="3850155"/>
            <a:ext cx="2971263" cy="369332"/>
          </a:xfrm>
          <a:prstGeom prst="rect">
            <a:avLst/>
          </a:prstGeom>
        </p:spPr>
        <p:txBody>
          <a:bodyPr wrap="none">
            <a:spAutoFit/>
          </a:bodyPr>
          <a:lstStyle/>
          <a:p>
            <a:r>
              <a:rPr lang="en-US" altLang="ja-JP" dirty="0"/>
              <a:t>H bond 18=&lt;n=&lt;24, 1st overt.</a:t>
            </a:r>
            <a:endParaRPr lang="ja-JP" altLang="en-US" dirty="0"/>
          </a:p>
        </p:txBody>
      </p:sp>
      <p:sp>
        <p:nvSpPr>
          <p:cNvPr id="23" name="正方形/長方形 22"/>
          <p:cNvSpPr/>
          <p:nvPr/>
        </p:nvSpPr>
        <p:spPr>
          <a:xfrm>
            <a:off x="0" y="5877272"/>
            <a:ext cx="4910037" cy="369332"/>
          </a:xfrm>
          <a:prstGeom prst="rect">
            <a:avLst/>
          </a:prstGeom>
        </p:spPr>
        <p:txBody>
          <a:bodyPr wrap="square">
            <a:spAutoFit/>
          </a:bodyPr>
          <a:lstStyle/>
          <a:p>
            <a:r>
              <a:rPr lang="en-US" altLang="ja-JP" dirty="0"/>
              <a:t>Dangling -OH (non-hydrogen-bonded), 1st overt.</a:t>
            </a:r>
            <a:endParaRPr lang="ja-JP" altLang="en-US" dirty="0"/>
          </a:p>
        </p:txBody>
      </p:sp>
      <p:sp>
        <p:nvSpPr>
          <p:cNvPr id="24" name="正方形/長方形 23"/>
          <p:cNvSpPr/>
          <p:nvPr/>
        </p:nvSpPr>
        <p:spPr>
          <a:xfrm>
            <a:off x="102758" y="4900518"/>
            <a:ext cx="4455194" cy="369332"/>
          </a:xfrm>
          <a:prstGeom prst="rect">
            <a:avLst/>
          </a:prstGeom>
        </p:spPr>
        <p:txBody>
          <a:bodyPr wrap="none">
            <a:spAutoFit/>
          </a:bodyPr>
          <a:lstStyle/>
          <a:p>
            <a:r>
              <a:rPr lang="en-US" altLang="ja-JP" dirty="0"/>
              <a:t>degenerate </a:t>
            </a:r>
            <a:r>
              <a:rPr lang="en-US" altLang="ja-JP" dirty="0" smtClean="0"/>
              <a:t>asymmetric </a:t>
            </a:r>
            <a:r>
              <a:rPr lang="en-US" altLang="ja-JP" dirty="0"/>
              <a:t>OH </a:t>
            </a:r>
            <a:r>
              <a:rPr lang="en-US" altLang="ja-JP" dirty="0" err="1"/>
              <a:t>strech</a:t>
            </a:r>
            <a:r>
              <a:rPr lang="en-US" altLang="ja-JP" dirty="0"/>
              <a:t>, 2nd overt.</a:t>
            </a:r>
            <a:endParaRPr lang="ja-JP" altLang="en-US" dirty="0"/>
          </a:p>
        </p:txBody>
      </p:sp>
      <p:sp>
        <p:nvSpPr>
          <p:cNvPr id="25" name="正方形/長方形 24"/>
          <p:cNvSpPr/>
          <p:nvPr/>
        </p:nvSpPr>
        <p:spPr>
          <a:xfrm>
            <a:off x="4067944" y="2492896"/>
            <a:ext cx="4866043" cy="369332"/>
          </a:xfrm>
          <a:prstGeom prst="rect">
            <a:avLst/>
          </a:prstGeom>
        </p:spPr>
        <p:txBody>
          <a:bodyPr wrap="square">
            <a:spAutoFit/>
          </a:bodyPr>
          <a:lstStyle/>
          <a:p>
            <a:r>
              <a:rPr lang="en-US" altLang="ja-JP" dirty="0"/>
              <a:t>'-OH </a:t>
            </a:r>
            <a:r>
              <a:rPr lang="en-US" altLang="ja-JP" dirty="0" err="1"/>
              <a:t>strech</a:t>
            </a:r>
            <a:r>
              <a:rPr lang="en-US" altLang="ja-JP" dirty="0"/>
              <a:t> in fully hydrated hydronium, 2nd overt.</a:t>
            </a:r>
            <a:endParaRPr lang="ja-JP" altLang="en-US" dirty="0"/>
          </a:p>
        </p:txBody>
      </p:sp>
    </p:spTree>
    <p:extLst>
      <p:ext uri="{BB962C8B-B14F-4D97-AF65-F5344CB8AC3E}">
        <p14:creationId xmlns:p14="http://schemas.microsoft.com/office/powerpoint/2010/main" val="31563885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457200" y="44624"/>
            <a:ext cx="8229600" cy="1143000"/>
          </a:xfrm>
        </p:spPr>
        <p:txBody>
          <a:bodyPr>
            <a:normAutofit/>
          </a:bodyPr>
          <a:lstStyle/>
          <a:p>
            <a:r>
              <a:rPr kumimoji="1" lang="en-US" altLang="ja-JP" sz="5400" b="1" dirty="0" smtClean="0">
                <a:solidFill>
                  <a:srgbClr val="3366FF"/>
                </a:solidFill>
              </a:rPr>
              <a:t>Assignment</a:t>
            </a:r>
            <a:endParaRPr kumimoji="1" lang="ja-JP" altLang="en-US" sz="5400" b="1" dirty="0">
              <a:solidFill>
                <a:srgbClr val="3366FF"/>
              </a:solidFill>
            </a:endParaRPr>
          </a:p>
        </p:txBody>
      </p:sp>
      <p:sp>
        <p:nvSpPr>
          <p:cNvPr id="2" name="日付プレースホルダー 1"/>
          <p:cNvSpPr>
            <a:spLocks noGrp="1"/>
          </p:cNvSpPr>
          <p:nvPr>
            <p:ph type="dt" sz="half" idx="10"/>
          </p:nvPr>
        </p:nvSpPr>
        <p:spPr/>
        <p:txBody>
          <a:bodyPr/>
          <a:lstStyle/>
          <a:p>
            <a:fld id="{5E34E43D-2B2A-4648-8BCD-2C63961B22FE}" type="datetime1">
              <a:rPr kumimoji="1" lang="ja-JP" altLang="en-US" smtClean="0"/>
              <a:t>2018/11/30</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4" name="スライド番号プレースホルダー 3"/>
          <p:cNvSpPr>
            <a:spLocks noGrp="1"/>
          </p:cNvSpPr>
          <p:nvPr>
            <p:ph type="sldNum" sz="quarter" idx="12"/>
          </p:nvPr>
        </p:nvSpPr>
        <p:spPr/>
        <p:txBody>
          <a:bodyPr/>
          <a:lstStyle/>
          <a:p>
            <a:fld id="{05401AB5-A690-4BB7-8F80-238F9FA51F29}" type="slidenum">
              <a:rPr kumimoji="1" lang="ja-JP" altLang="en-US" smtClean="0"/>
              <a:t>23</a:t>
            </a:fld>
            <a:endParaRPr kumimoji="1" lang="ja-JP" altLang="en-US"/>
          </a:p>
        </p:txBody>
      </p:sp>
      <p:sp>
        <p:nvSpPr>
          <p:cNvPr id="5" name="正方形/長方形 4"/>
          <p:cNvSpPr/>
          <p:nvPr/>
        </p:nvSpPr>
        <p:spPr>
          <a:xfrm>
            <a:off x="467544" y="1203276"/>
            <a:ext cx="7992888" cy="923330"/>
          </a:xfrm>
          <a:prstGeom prst="rect">
            <a:avLst/>
          </a:prstGeom>
        </p:spPr>
        <p:txBody>
          <a:bodyPr wrap="square">
            <a:spAutoFit/>
          </a:bodyPr>
          <a:lstStyle/>
          <a:p>
            <a:pPr lvl="0"/>
            <a:r>
              <a:rPr lang="en-US" altLang="ja-JP" b="1" u="sng" dirty="0"/>
              <a:t>C1</a:t>
            </a:r>
            <a:r>
              <a:rPr lang="en-US" altLang="ja-JP" b="1" dirty="0"/>
              <a:t> </a:t>
            </a:r>
            <a:r>
              <a:rPr lang="en-US" altLang="ja-JP" dirty="0"/>
              <a:t>-</a:t>
            </a:r>
            <a:r>
              <a:rPr lang="en-US" altLang="ja-JP" b="1" dirty="0"/>
              <a:t> 1336-1348 (1342)nm – ν</a:t>
            </a:r>
            <a:r>
              <a:rPr lang="en-US" altLang="ja-JP" b="1" baseline="-25000" dirty="0"/>
              <a:t>3</a:t>
            </a:r>
            <a:endParaRPr lang="ja-JP" altLang="ja-JP" dirty="0"/>
          </a:p>
          <a:p>
            <a:r>
              <a:rPr lang="en-US" altLang="ja-JP" i="1" dirty="0"/>
              <a:t>1344nm	H2O - 2*</a:t>
            </a:r>
            <a:r>
              <a:rPr lang="en-US" altLang="ja-JP" dirty="0"/>
              <a:t> ν</a:t>
            </a:r>
            <a:r>
              <a:rPr lang="en-US" altLang="ja-JP" baseline="-25000" dirty="0"/>
              <a:t>3</a:t>
            </a:r>
            <a:r>
              <a:rPr lang="en-US" altLang="ja-JP" i="1" dirty="0"/>
              <a:t> </a:t>
            </a:r>
            <a:r>
              <a:rPr lang="en-US" altLang="ja-JP" dirty="0"/>
              <a:t>(</a:t>
            </a:r>
            <a:r>
              <a:rPr lang="en-US" altLang="ja-JP" i="1" dirty="0" err="1"/>
              <a:t>Siesler</a:t>
            </a:r>
            <a:r>
              <a:rPr lang="en-US" altLang="ja-JP" i="1" dirty="0"/>
              <a:t>, Ozaki, </a:t>
            </a:r>
            <a:r>
              <a:rPr lang="en-US" altLang="ja-JP" i="1" dirty="0" err="1"/>
              <a:t>Kawata</a:t>
            </a:r>
            <a:r>
              <a:rPr lang="en-US" altLang="ja-JP" i="1" dirty="0"/>
              <a:t>, &amp; </a:t>
            </a:r>
            <a:r>
              <a:rPr lang="en-US" altLang="ja-JP" i="1" dirty="0" err="1"/>
              <a:t>Heise</a:t>
            </a:r>
            <a:r>
              <a:rPr lang="en-US" altLang="ja-JP" i="1" dirty="0"/>
              <a:t>, 2001)</a:t>
            </a:r>
            <a:endParaRPr lang="ja-JP" altLang="ja-JP" i="1" dirty="0"/>
          </a:p>
          <a:p>
            <a:r>
              <a:rPr lang="en-US" altLang="ja-JP" i="1" dirty="0"/>
              <a:t>1340nm	liquid water/moisture </a:t>
            </a:r>
            <a:r>
              <a:rPr lang="en-US" altLang="ja-JP" dirty="0"/>
              <a:t>(Williams, 2009)</a:t>
            </a:r>
            <a:endParaRPr lang="ja-JP" altLang="ja-JP" dirty="0"/>
          </a:p>
        </p:txBody>
      </p:sp>
      <p:sp>
        <p:nvSpPr>
          <p:cNvPr id="7" name="正方形/長方形 6"/>
          <p:cNvSpPr/>
          <p:nvPr/>
        </p:nvSpPr>
        <p:spPr>
          <a:xfrm>
            <a:off x="467544" y="2252771"/>
            <a:ext cx="8208912" cy="1200329"/>
          </a:xfrm>
          <a:prstGeom prst="rect">
            <a:avLst/>
          </a:prstGeom>
        </p:spPr>
        <p:txBody>
          <a:bodyPr wrap="square">
            <a:spAutoFit/>
          </a:bodyPr>
          <a:lstStyle/>
          <a:p>
            <a:pPr lvl="0"/>
            <a:r>
              <a:rPr lang="en-US" altLang="ja-JP" b="1" u="sng" dirty="0"/>
              <a:t>C2</a:t>
            </a:r>
            <a:r>
              <a:rPr lang="en-US" altLang="ja-JP" b="1" dirty="0"/>
              <a:t> </a:t>
            </a:r>
            <a:r>
              <a:rPr lang="en-US" altLang="ja-JP" dirty="0"/>
              <a:t>-</a:t>
            </a:r>
            <a:r>
              <a:rPr lang="en-US" altLang="ja-JP" b="1" dirty="0"/>
              <a:t> 1360-1366 (1364)nm – OH-(H</a:t>
            </a:r>
            <a:r>
              <a:rPr lang="en-US" altLang="ja-JP" b="1" baseline="-25000" dirty="0"/>
              <a:t>2</a:t>
            </a:r>
            <a:r>
              <a:rPr lang="en-US" altLang="ja-JP" b="1" dirty="0"/>
              <a:t>O)</a:t>
            </a:r>
            <a:r>
              <a:rPr lang="en-US" altLang="ja-JP" b="1" baseline="-25000" dirty="0"/>
              <a:t>1</a:t>
            </a:r>
            <a:r>
              <a:rPr lang="en-US" altLang="ja-JP" b="1" dirty="0"/>
              <a:t>, OH-(H</a:t>
            </a:r>
            <a:r>
              <a:rPr lang="en-US" altLang="ja-JP" b="1" baseline="-25000" dirty="0"/>
              <a:t>2</a:t>
            </a:r>
            <a:r>
              <a:rPr lang="en-US" altLang="ja-JP" b="1" dirty="0"/>
              <a:t>O)</a:t>
            </a:r>
            <a:r>
              <a:rPr lang="en-US" altLang="ja-JP" b="1" baseline="-25000" dirty="0"/>
              <a:t>2</a:t>
            </a:r>
            <a:r>
              <a:rPr lang="en-US" altLang="ja-JP" b="1" dirty="0"/>
              <a:t>, OH-(H</a:t>
            </a:r>
            <a:r>
              <a:rPr lang="en-US" altLang="ja-JP" b="1" baseline="-25000" dirty="0"/>
              <a:t>2</a:t>
            </a:r>
            <a:r>
              <a:rPr lang="en-US" altLang="ja-JP" b="1" dirty="0"/>
              <a:t>O)</a:t>
            </a:r>
            <a:r>
              <a:rPr lang="en-US" altLang="ja-JP" b="1" baseline="-25000" dirty="0"/>
              <a:t>4</a:t>
            </a:r>
            <a:endParaRPr lang="ja-JP" altLang="ja-JP" dirty="0"/>
          </a:p>
          <a:p>
            <a:r>
              <a:rPr lang="en-US" altLang="ja-JP" i="1" dirty="0"/>
              <a:t>1360nm	1st overtone free OH stretch (OH-(H2O)4) - 3675cm</a:t>
            </a:r>
            <a:r>
              <a:rPr lang="en-US" altLang="ja-JP" i="1" baseline="30000" dirty="0"/>
              <a:t>-1</a:t>
            </a:r>
            <a:r>
              <a:rPr lang="en-US" altLang="ja-JP" i="1" dirty="0"/>
              <a:t> </a:t>
            </a:r>
            <a:r>
              <a:rPr lang="en-US" altLang="ja-JP" dirty="0"/>
              <a:t>(</a:t>
            </a:r>
            <a:r>
              <a:rPr lang="en-US" altLang="ja-JP" i="1" dirty="0"/>
              <a:t>Robertson, </a:t>
            </a:r>
            <a:r>
              <a:rPr lang="en-US" altLang="ja-JP" i="1" dirty="0" err="1"/>
              <a:t>Diken</a:t>
            </a:r>
            <a:r>
              <a:rPr lang="en-US" altLang="ja-JP" i="1" dirty="0"/>
              <a:t>, Price, Shin, &amp; Johnson, 2003)</a:t>
            </a:r>
            <a:endParaRPr lang="ja-JP" altLang="ja-JP" i="1" dirty="0"/>
          </a:p>
          <a:p>
            <a:r>
              <a:rPr lang="en-US" altLang="ja-JP" i="1" dirty="0"/>
              <a:t>1366nm	1st overtone OH- stretch (OH-(H2O)2) - 3660cm</a:t>
            </a:r>
            <a:r>
              <a:rPr lang="en-US" altLang="ja-JP" i="1" baseline="30000" dirty="0"/>
              <a:t>-1</a:t>
            </a:r>
            <a:r>
              <a:rPr lang="en-US" altLang="ja-JP" i="1" dirty="0"/>
              <a:t> (Robertson et al., 2003)</a:t>
            </a:r>
            <a:endParaRPr lang="ja-JP" altLang="ja-JP" i="1" dirty="0"/>
          </a:p>
        </p:txBody>
      </p:sp>
      <p:sp>
        <p:nvSpPr>
          <p:cNvPr id="8" name="正方形/長方形 7"/>
          <p:cNvSpPr/>
          <p:nvPr/>
        </p:nvSpPr>
        <p:spPr>
          <a:xfrm>
            <a:off x="467544" y="3453100"/>
            <a:ext cx="8208912" cy="1754326"/>
          </a:xfrm>
          <a:prstGeom prst="rect">
            <a:avLst/>
          </a:prstGeom>
        </p:spPr>
        <p:txBody>
          <a:bodyPr wrap="square">
            <a:spAutoFit/>
          </a:bodyPr>
          <a:lstStyle/>
          <a:p>
            <a:pPr lvl="0"/>
            <a:r>
              <a:rPr lang="en-US" altLang="ja-JP" b="1" u="sng" dirty="0"/>
              <a:t>C3</a:t>
            </a:r>
            <a:r>
              <a:rPr lang="en-US" altLang="ja-JP" b="1" dirty="0"/>
              <a:t> </a:t>
            </a:r>
            <a:r>
              <a:rPr lang="en-US" altLang="ja-JP" dirty="0"/>
              <a:t>-</a:t>
            </a:r>
            <a:r>
              <a:rPr lang="en-US" altLang="ja-JP" b="1" dirty="0"/>
              <a:t> 1370-1379 (1374)nm – ν</a:t>
            </a:r>
            <a:r>
              <a:rPr lang="en-US" altLang="ja-JP" b="1" baseline="-25000" dirty="0"/>
              <a:t>1 </a:t>
            </a:r>
            <a:r>
              <a:rPr lang="en-US" altLang="ja-JP" b="1" dirty="0"/>
              <a:t>+</a:t>
            </a:r>
            <a:r>
              <a:rPr lang="en-US" altLang="ja-JP" b="1" baseline="-25000" dirty="0"/>
              <a:t> </a:t>
            </a:r>
            <a:r>
              <a:rPr lang="en-US" altLang="ja-JP" b="1" dirty="0"/>
              <a:t>ν</a:t>
            </a:r>
            <a:r>
              <a:rPr lang="en-US" altLang="ja-JP" b="1" baseline="-25000" dirty="0"/>
              <a:t>3</a:t>
            </a:r>
            <a:endParaRPr lang="ja-JP" altLang="ja-JP" dirty="0"/>
          </a:p>
          <a:p>
            <a:r>
              <a:rPr lang="en-US" altLang="ja-JP" i="1" dirty="0"/>
              <a:t>1379.3nm	H2O - ν1 + ν3 – 7250cm</a:t>
            </a:r>
            <a:r>
              <a:rPr lang="en-US" altLang="ja-JP" i="1" baseline="30000" dirty="0"/>
              <a:t>-1</a:t>
            </a:r>
            <a:r>
              <a:rPr lang="en-US" altLang="ja-JP" i="1" dirty="0"/>
              <a:t> (</a:t>
            </a:r>
            <a:r>
              <a:rPr lang="en-US" altLang="ja-JP" i="1" dirty="0" err="1"/>
              <a:t>Siesler</a:t>
            </a:r>
            <a:r>
              <a:rPr lang="en-US" altLang="ja-JP" i="1" dirty="0"/>
              <a:t> et al., 2001)</a:t>
            </a:r>
            <a:endParaRPr lang="ja-JP" altLang="ja-JP" dirty="0"/>
          </a:p>
          <a:p>
            <a:r>
              <a:rPr lang="en-US" altLang="ja-JP" i="1" dirty="0"/>
              <a:t>1379.3nm	overtone of stretching vibration – 7250cm</a:t>
            </a:r>
            <a:r>
              <a:rPr lang="en-US" altLang="ja-JP" i="1" baseline="30000" dirty="0"/>
              <a:t>-1 </a:t>
            </a:r>
            <a:r>
              <a:rPr lang="en-US" altLang="ja-JP" i="1" dirty="0"/>
              <a:t>(Kuroda, Hamano, Mori, Yoshikawa, &amp; Nagao, 2000)</a:t>
            </a:r>
            <a:endParaRPr lang="ja-JP" altLang="ja-JP" dirty="0"/>
          </a:p>
          <a:p>
            <a:r>
              <a:rPr lang="en-US" altLang="ja-JP" i="1" dirty="0"/>
              <a:t>1373 nm	first overtone of 2ν</a:t>
            </a:r>
            <a:r>
              <a:rPr lang="en-US" altLang="ja-JP" i="1" baseline="-25000" dirty="0"/>
              <a:t>OH </a:t>
            </a:r>
            <a:r>
              <a:rPr lang="en-US" altLang="ja-JP" i="1" dirty="0"/>
              <a:t>(Lakshmi Reddy, Padma </a:t>
            </a:r>
            <a:r>
              <a:rPr lang="en-US" altLang="ja-JP" i="1" dirty="0" err="1"/>
              <a:t>Suvarna</a:t>
            </a:r>
            <a:r>
              <a:rPr lang="en-US" altLang="ja-JP" i="1" dirty="0"/>
              <a:t>, </a:t>
            </a:r>
            <a:r>
              <a:rPr lang="en-US" altLang="ja-JP" i="1" dirty="0" err="1"/>
              <a:t>Udayabhaska</a:t>
            </a:r>
            <a:r>
              <a:rPr lang="en-US" altLang="ja-JP" i="1" dirty="0"/>
              <a:t> Reddy, Endo, &amp; Frost, 2014)</a:t>
            </a:r>
            <a:endParaRPr lang="ja-JP" altLang="ja-JP" dirty="0"/>
          </a:p>
        </p:txBody>
      </p:sp>
      <p:sp>
        <p:nvSpPr>
          <p:cNvPr id="9" name="正方形/長方形 8"/>
          <p:cNvSpPr/>
          <p:nvPr/>
        </p:nvSpPr>
        <p:spPr>
          <a:xfrm>
            <a:off x="467544" y="5207426"/>
            <a:ext cx="7848872" cy="1200329"/>
          </a:xfrm>
          <a:prstGeom prst="rect">
            <a:avLst/>
          </a:prstGeom>
        </p:spPr>
        <p:txBody>
          <a:bodyPr wrap="square">
            <a:spAutoFit/>
          </a:bodyPr>
          <a:lstStyle/>
          <a:p>
            <a:pPr lvl="0"/>
            <a:r>
              <a:rPr lang="en-US" altLang="ja-JP" b="1" u="sng" dirty="0"/>
              <a:t>C4</a:t>
            </a:r>
            <a:r>
              <a:rPr lang="en-US" altLang="ja-JP" b="1" dirty="0"/>
              <a:t> </a:t>
            </a:r>
            <a:r>
              <a:rPr lang="en-US" altLang="ja-JP" dirty="0"/>
              <a:t>-</a:t>
            </a:r>
            <a:r>
              <a:rPr lang="en-US" altLang="ja-JP" b="1" dirty="0"/>
              <a:t> 1380-1388 (1384)nm – OH-(H</a:t>
            </a:r>
            <a:r>
              <a:rPr lang="en-US" altLang="ja-JP" b="1" baseline="-25000" dirty="0"/>
              <a:t>2</a:t>
            </a:r>
            <a:r>
              <a:rPr lang="en-US" altLang="ja-JP" b="1" dirty="0"/>
              <a:t>O)</a:t>
            </a:r>
            <a:r>
              <a:rPr lang="en-US" altLang="ja-JP" b="1" baseline="-25000" dirty="0"/>
              <a:t>1</a:t>
            </a:r>
            <a:r>
              <a:rPr lang="en-US" altLang="ja-JP" b="1" dirty="0"/>
              <a:t>, OH-(H</a:t>
            </a:r>
            <a:r>
              <a:rPr lang="en-US" altLang="ja-JP" b="1" baseline="-25000" dirty="0"/>
              <a:t>2</a:t>
            </a:r>
            <a:r>
              <a:rPr lang="en-US" altLang="ja-JP" b="1" dirty="0"/>
              <a:t>O)</a:t>
            </a:r>
            <a:r>
              <a:rPr lang="en-US" altLang="ja-JP" b="1" baseline="-25000" dirty="0"/>
              <a:t>4</a:t>
            </a:r>
            <a:r>
              <a:rPr lang="en-US" altLang="ja-JP" b="1" dirty="0"/>
              <a:t>, O</a:t>
            </a:r>
            <a:r>
              <a:rPr lang="en-US" altLang="ja-JP" b="1" baseline="-25000" dirty="0"/>
              <a:t>2</a:t>
            </a:r>
            <a:r>
              <a:rPr lang="en-US" altLang="ja-JP" b="1" dirty="0"/>
              <a:t>-(H</a:t>
            </a:r>
            <a:r>
              <a:rPr lang="en-US" altLang="ja-JP" b="1" baseline="-25000" dirty="0"/>
              <a:t>2</a:t>
            </a:r>
            <a:r>
              <a:rPr lang="en-US" altLang="ja-JP" b="1" dirty="0"/>
              <a:t>O)</a:t>
            </a:r>
            <a:r>
              <a:rPr lang="en-US" altLang="ja-JP" b="1" baseline="-25000" dirty="0"/>
              <a:t>4</a:t>
            </a:r>
            <a:endParaRPr lang="ja-JP" altLang="ja-JP" dirty="0"/>
          </a:p>
          <a:p>
            <a:r>
              <a:rPr lang="en-US" altLang="ja-JP" i="1" dirty="0"/>
              <a:t>1383.15nm	1st overtone </a:t>
            </a:r>
            <a:r>
              <a:rPr lang="en-US" altLang="ja-JP" i="1" dirty="0" err="1"/>
              <a:t>interwater</a:t>
            </a:r>
            <a:r>
              <a:rPr lang="en-US" altLang="ja-JP" i="1" dirty="0"/>
              <a:t> / DD stretch (OH-(H2O)4) - 3615cm</a:t>
            </a:r>
            <a:r>
              <a:rPr lang="en-US" altLang="ja-JP" i="1" baseline="30000" dirty="0"/>
              <a:t>-1</a:t>
            </a:r>
            <a:r>
              <a:rPr lang="en-US" altLang="ja-JP" i="1" dirty="0"/>
              <a:t> </a:t>
            </a:r>
            <a:r>
              <a:rPr lang="en-US" altLang="ja-JP" dirty="0"/>
              <a:t>(Robertson et al., 2003)</a:t>
            </a:r>
            <a:endParaRPr lang="ja-JP" altLang="ja-JP" dirty="0"/>
          </a:p>
          <a:p>
            <a:r>
              <a:rPr lang="en-US" altLang="ja-JP" i="1" dirty="0"/>
              <a:t>1381nm	 H2O-ν</a:t>
            </a:r>
            <a:r>
              <a:rPr lang="en-US" altLang="ja-JP" i="1" baseline="-25000" dirty="0"/>
              <a:t>1+</a:t>
            </a:r>
            <a:r>
              <a:rPr lang="en-US" altLang="ja-JP" i="1" dirty="0"/>
              <a:t> ν</a:t>
            </a:r>
            <a:r>
              <a:rPr lang="en-US" altLang="ja-JP" i="1" baseline="-25000" dirty="0"/>
              <a:t>3 </a:t>
            </a:r>
            <a:r>
              <a:rPr lang="en-US" altLang="ja-JP" i="1" dirty="0"/>
              <a:t>(</a:t>
            </a:r>
            <a:r>
              <a:rPr lang="en-US" altLang="ja-JP" i="1" dirty="0" err="1"/>
              <a:t>Cattaneo</a:t>
            </a:r>
            <a:r>
              <a:rPr lang="en-US" altLang="ja-JP" i="1" dirty="0"/>
              <a:t>, </a:t>
            </a:r>
            <a:r>
              <a:rPr lang="en-US" altLang="ja-JP" i="1" dirty="0" err="1"/>
              <a:t>Cabassi</a:t>
            </a:r>
            <a:r>
              <a:rPr lang="en-US" altLang="ja-JP" i="1" dirty="0"/>
              <a:t>, </a:t>
            </a:r>
            <a:r>
              <a:rPr lang="en-US" altLang="ja-JP" i="1" dirty="0" err="1"/>
              <a:t>Profaizer</a:t>
            </a:r>
            <a:r>
              <a:rPr lang="en-US" altLang="ja-JP" i="1" dirty="0"/>
              <a:t>, &amp; </a:t>
            </a:r>
            <a:r>
              <a:rPr lang="en-US" altLang="ja-JP" i="1" dirty="0" err="1"/>
              <a:t>Giangiacomo</a:t>
            </a:r>
            <a:r>
              <a:rPr lang="en-US" altLang="ja-JP" i="1" dirty="0"/>
              <a:t>, 2009)</a:t>
            </a:r>
            <a:endParaRPr lang="ja-JP" altLang="ja-JP" dirty="0"/>
          </a:p>
        </p:txBody>
      </p:sp>
    </p:spTree>
    <p:extLst>
      <p:ext uri="{BB962C8B-B14F-4D97-AF65-F5344CB8AC3E}">
        <p14:creationId xmlns:p14="http://schemas.microsoft.com/office/powerpoint/2010/main" val="29864672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2"/>
          <p:cNvSpPr>
            <a:spLocks noGrp="1"/>
          </p:cNvSpPr>
          <p:nvPr>
            <p:ph type="title"/>
          </p:nvPr>
        </p:nvSpPr>
        <p:spPr/>
        <p:txBody>
          <a:bodyPr/>
          <a:lstStyle/>
          <a:p>
            <a:pPr eaLnBrk="1" hangingPunct="1"/>
            <a:r>
              <a:rPr lang="en-US" altLang="ja-JP" sz="5400" b="1" dirty="0" smtClean="0">
                <a:solidFill>
                  <a:srgbClr val="3366FF"/>
                </a:solidFill>
              </a:rPr>
              <a:t>WAMACS</a:t>
            </a:r>
          </a:p>
        </p:txBody>
      </p:sp>
      <p:sp>
        <p:nvSpPr>
          <p:cNvPr id="2" name="Content Placeholder 1"/>
          <p:cNvSpPr>
            <a:spLocks noGrp="1"/>
          </p:cNvSpPr>
          <p:nvPr>
            <p:ph idx="1"/>
          </p:nvPr>
        </p:nvSpPr>
        <p:spPr>
          <a:xfrm>
            <a:off x="457200" y="1481138"/>
            <a:ext cx="8458200" cy="4525962"/>
          </a:xfrm>
        </p:spPr>
        <p:txBody>
          <a:bodyPr>
            <a:normAutofit lnSpcReduction="10000"/>
          </a:bodyPr>
          <a:lstStyle/>
          <a:p>
            <a:pPr algn="ctr" eaLnBrk="1" hangingPunct="1">
              <a:buFont typeface="Arial" charset="0"/>
              <a:buNone/>
              <a:defRPr/>
            </a:pPr>
            <a:r>
              <a:rPr lang="en-US" sz="4800" dirty="0" smtClean="0">
                <a:solidFill>
                  <a:schemeClr val="accent2">
                    <a:lumMod val="75000"/>
                  </a:schemeClr>
                </a:solidFill>
              </a:rPr>
              <a:t>Water Matrix  Coordinates</a:t>
            </a:r>
            <a:r>
              <a:rPr lang="en-US" sz="4800" dirty="0" smtClean="0"/>
              <a:t>:</a:t>
            </a:r>
          </a:p>
          <a:p>
            <a:pPr algn="ctr" eaLnBrk="1" hangingPunct="1">
              <a:buFont typeface="Arial" charset="0"/>
              <a:buNone/>
              <a:defRPr/>
            </a:pPr>
            <a:endParaRPr lang="en-US" sz="4800" dirty="0" smtClean="0"/>
          </a:p>
          <a:p>
            <a:pPr algn="ctr" eaLnBrk="1" hangingPunct="1">
              <a:buFont typeface="Arial" charset="0"/>
              <a:buNone/>
              <a:defRPr/>
            </a:pPr>
            <a:r>
              <a:rPr lang="en-US" sz="4800" dirty="0" smtClean="0"/>
              <a:t>Water absorbance bands corresponding to pools of water molecules with the same vibration frequency</a:t>
            </a:r>
          </a:p>
        </p:txBody>
      </p:sp>
      <p:sp>
        <p:nvSpPr>
          <p:cNvPr id="3" name="日付プレースホルダー 2"/>
          <p:cNvSpPr>
            <a:spLocks noGrp="1"/>
          </p:cNvSpPr>
          <p:nvPr>
            <p:ph type="dt" sz="half" idx="10"/>
          </p:nvPr>
        </p:nvSpPr>
        <p:spPr/>
        <p:txBody>
          <a:bodyPr/>
          <a:lstStyle/>
          <a:p>
            <a:fld id="{94D6E67F-11AB-4547-90E2-C379C3D462E4}" type="datetime1">
              <a:rPr kumimoji="1" lang="ja-JP" altLang="en-US" smtClean="0"/>
              <a:t>2018/11/30</a:t>
            </a:fld>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5" name="スライド番号プレースホルダー 4"/>
          <p:cNvSpPr>
            <a:spLocks noGrp="1"/>
          </p:cNvSpPr>
          <p:nvPr>
            <p:ph type="sldNum" sz="quarter" idx="12"/>
          </p:nvPr>
        </p:nvSpPr>
        <p:spPr/>
        <p:txBody>
          <a:bodyPr/>
          <a:lstStyle/>
          <a:p>
            <a:fld id="{9C767D48-2DB2-4028-BE83-41046148A226}" type="slidenum">
              <a:rPr kumimoji="1" lang="ja-JP" altLang="en-US" smtClean="0"/>
              <a:t>24</a:t>
            </a:fld>
            <a:endParaRPr kumimoji="1" lang="ja-JP" altLang="en-US"/>
          </a:p>
        </p:txBody>
      </p:sp>
    </p:spTree>
    <p:extLst>
      <p:ext uri="{BB962C8B-B14F-4D97-AF65-F5344CB8AC3E}">
        <p14:creationId xmlns:p14="http://schemas.microsoft.com/office/powerpoint/2010/main" val="18869472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1"/>
          <p:cNvSpPr>
            <a:spLocks noGrp="1"/>
          </p:cNvSpPr>
          <p:nvPr>
            <p:ph idx="1"/>
          </p:nvPr>
        </p:nvSpPr>
        <p:spPr>
          <a:xfrm>
            <a:off x="457200" y="927100"/>
            <a:ext cx="8229600" cy="5778500"/>
          </a:xfrm>
        </p:spPr>
        <p:txBody>
          <a:bodyPr/>
          <a:lstStyle/>
          <a:p>
            <a:pPr algn="ctr" eaLnBrk="1" hangingPunct="1">
              <a:buFontTx/>
              <a:buNone/>
            </a:pPr>
            <a:r>
              <a:rPr lang="en-US" altLang="ja-JP" sz="5400" b="1" dirty="0" smtClean="0">
                <a:solidFill>
                  <a:srgbClr val="3366FF"/>
                </a:solidFill>
              </a:rPr>
              <a:t>AQUAPHOTOME</a:t>
            </a:r>
            <a:r>
              <a:rPr lang="en-US" altLang="ja-JP" sz="5400" dirty="0" smtClean="0">
                <a:solidFill>
                  <a:srgbClr val="0000FF"/>
                </a:solidFill>
              </a:rPr>
              <a:t> </a:t>
            </a:r>
          </a:p>
          <a:p>
            <a:pPr algn="ctr" eaLnBrk="1" hangingPunct="1">
              <a:buFontTx/>
              <a:buNone/>
            </a:pPr>
            <a:r>
              <a:rPr lang="en-US" altLang="ja-JP" sz="4800" dirty="0" smtClean="0"/>
              <a:t>is </a:t>
            </a:r>
          </a:p>
          <a:p>
            <a:pPr algn="ctr" eaLnBrk="1" hangingPunct="1">
              <a:buFontTx/>
              <a:buNone/>
            </a:pPr>
            <a:r>
              <a:rPr lang="en-US" altLang="ja-JP" sz="4000" b="1" dirty="0" smtClean="0"/>
              <a:t>the entire complements of </a:t>
            </a:r>
          </a:p>
          <a:p>
            <a:pPr algn="ctr" eaLnBrk="1" hangingPunct="1">
              <a:buFontTx/>
              <a:buNone/>
            </a:pPr>
            <a:r>
              <a:rPr lang="en-US" altLang="ja-JP" sz="4000" b="1" dirty="0" smtClean="0"/>
              <a:t>water matrix </a:t>
            </a:r>
            <a:r>
              <a:rPr lang="en-US" altLang="ja-JP" sz="4000" b="1" dirty="0" smtClean="0"/>
              <a:t>coordinates</a:t>
            </a:r>
            <a:endParaRPr lang="en-US" altLang="ja-JP" sz="4000" b="1" dirty="0" smtClean="0"/>
          </a:p>
          <a:p>
            <a:pPr algn="ctr" eaLnBrk="1" hangingPunct="1">
              <a:buFontTx/>
              <a:buNone/>
            </a:pPr>
            <a:r>
              <a:rPr lang="en-US" altLang="ja-JP" sz="4000" dirty="0" smtClean="0"/>
              <a:t>found under </a:t>
            </a:r>
          </a:p>
          <a:p>
            <a:pPr algn="ctr" eaLnBrk="1" hangingPunct="1">
              <a:buFontTx/>
              <a:buNone/>
            </a:pPr>
            <a:r>
              <a:rPr lang="en-US" altLang="ja-JP" sz="4000" dirty="0" smtClean="0"/>
              <a:t>various </a:t>
            </a:r>
            <a:r>
              <a:rPr lang="en-US" altLang="ja-JP" sz="4000" dirty="0" smtClean="0"/>
              <a:t>perturbations</a:t>
            </a:r>
          </a:p>
          <a:p>
            <a:pPr algn="ctr" eaLnBrk="1" hangingPunct="1">
              <a:buFontTx/>
              <a:buNone/>
            </a:pPr>
            <a:r>
              <a:rPr lang="en-US" altLang="ja-JP" sz="4000" dirty="0" smtClean="0"/>
              <a:t>over the whole EMS</a:t>
            </a:r>
            <a:endParaRPr lang="en-US" altLang="ja-JP" sz="4000" dirty="0" smtClean="0"/>
          </a:p>
          <a:p>
            <a:pPr eaLnBrk="1" hangingPunct="1"/>
            <a:endParaRPr lang="en-US" altLang="ja-JP" dirty="0" smtClean="0"/>
          </a:p>
          <a:p>
            <a:pPr eaLnBrk="1" hangingPunct="1"/>
            <a:endParaRPr lang="en-US" altLang="ja-JP" dirty="0" smtClean="0"/>
          </a:p>
        </p:txBody>
      </p:sp>
      <p:sp>
        <p:nvSpPr>
          <p:cNvPr id="2" name="日付プレースホルダー 1"/>
          <p:cNvSpPr>
            <a:spLocks noGrp="1"/>
          </p:cNvSpPr>
          <p:nvPr>
            <p:ph type="dt" sz="half" idx="10"/>
          </p:nvPr>
        </p:nvSpPr>
        <p:spPr/>
        <p:txBody>
          <a:bodyPr/>
          <a:lstStyle/>
          <a:p>
            <a:fld id="{B269E8F9-BB20-4A1A-AF2F-6AFE30155A4C}" type="datetime1">
              <a:rPr kumimoji="1" lang="ja-JP" altLang="en-US" smtClean="0"/>
              <a:t>2018/11/30</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4" name="スライド番号プレースホルダー 3"/>
          <p:cNvSpPr>
            <a:spLocks noGrp="1"/>
          </p:cNvSpPr>
          <p:nvPr>
            <p:ph type="sldNum" sz="quarter" idx="12"/>
          </p:nvPr>
        </p:nvSpPr>
        <p:spPr/>
        <p:txBody>
          <a:bodyPr/>
          <a:lstStyle/>
          <a:p>
            <a:fld id="{9C767D48-2DB2-4028-BE83-41046148A226}" type="slidenum">
              <a:rPr kumimoji="1" lang="ja-JP" altLang="en-US" smtClean="0"/>
              <a:t>25</a:t>
            </a:fld>
            <a:endParaRPr kumimoji="1" lang="ja-JP" altLang="en-US"/>
          </a:p>
        </p:txBody>
      </p:sp>
    </p:spTree>
    <p:extLst>
      <p:ext uri="{BB962C8B-B14F-4D97-AF65-F5344CB8AC3E}">
        <p14:creationId xmlns:p14="http://schemas.microsoft.com/office/powerpoint/2010/main" val="753126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ctrTitle"/>
          </p:nvPr>
        </p:nvSpPr>
        <p:spPr>
          <a:xfrm>
            <a:off x="684213" y="333375"/>
            <a:ext cx="7772400" cy="1470025"/>
          </a:xfrm>
        </p:spPr>
        <p:txBody>
          <a:bodyPr>
            <a:normAutofit fontScale="90000"/>
          </a:bodyPr>
          <a:lstStyle/>
          <a:p>
            <a:pPr eaLnBrk="1" hangingPunct="1"/>
            <a:r>
              <a:rPr lang="en-US" altLang="ja-JP" dirty="0" smtClean="0"/>
              <a:t>Water Absorbance Pattern, WAP</a:t>
            </a:r>
            <a:br>
              <a:rPr lang="en-US" altLang="ja-JP" dirty="0" smtClean="0"/>
            </a:br>
            <a:r>
              <a:rPr lang="en-US" altLang="ja-JP" sz="5400" b="1" dirty="0" smtClean="0">
                <a:solidFill>
                  <a:srgbClr val="3366FF"/>
                </a:solidFill>
              </a:rPr>
              <a:t>AQUAGRAM</a:t>
            </a:r>
            <a:endParaRPr lang="ja-JP" altLang="en-US" sz="5400" b="1" dirty="0" smtClean="0">
              <a:solidFill>
                <a:srgbClr val="3366FF"/>
              </a:solidFill>
            </a:endParaRPr>
          </a:p>
        </p:txBody>
      </p:sp>
      <p:sp>
        <p:nvSpPr>
          <p:cNvPr id="55299" name="サブタイトル 2"/>
          <p:cNvSpPr>
            <a:spLocks noGrp="1"/>
          </p:cNvSpPr>
          <p:nvPr>
            <p:ph type="subTitle" idx="1"/>
          </p:nvPr>
        </p:nvSpPr>
        <p:spPr>
          <a:xfrm>
            <a:off x="1187450" y="1844675"/>
            <a:ext cx="6913563" cy="4537075"/>
          </a:xfrm>
        </p:spPr>
        <p:txBody>
          <a:bodyPr/>
          <a:lstStyle/>
          <a:p>
            <a:pPr eaLnBrk="1" hangingPunct="1"/>
            <a:r>
              <a:rPr lang="en-US" altLang="ja-JP" b="1" dirty="0" err="1" smtClean="0">
                <a:solidFill>
                  <a:schemeClr val="tx1"/>
                </a:solidFill>
              </a:rPr>
              <a:t>Aquagram</a:t>
            </a:r>
            <a:r>
              <a:rPr lang="en-US" altLang="ja-JP" dirty="0" smtClean="0">
                <a:solidFill>
                  <a:schemeClr val="tx1"/>
                </a:solidFill>
              </a:rPr>
              <a:t> was devised to </a:t>
            </a:r>
            <a:r>
              <a:rPr lang="en-US" altLang="ja-JP" b="1" dirty="0" smtClean="0">
                <a:solidFill>
                  <a:schemeClr val="tx1"/>
                </a:solidFill>
              </a:rPr>
              <a:t>visualize the WASP. </a:t>
            </a:r>
          </a:p>
          <a:p>
            <a:pPr eaLnBrk="1" hangingPunct="1"/>
            <a:r>
              <a:rPr lang="en-US" altLang="ja-JP" dirty="0" smtClean="0">
                <a:solidFill>
                  <a:schemeClr val="tx1"/>
                </a:solidFill>
              </a:rPr>
              <a:t>The </a:t>
            </a:r>
            <a:r>
              <a:rPr lang="en-US" altLang="ja-JP" dirty="0" err="1" smtClean="0">
                <a:solidFill>
                  <a:schemeClr val="tx1"/>
                </a:solidFill>
              </a:rPr>
              <a:t>aquagram</a:t>
            </a:r>
            <a:r>
              <a:rPr lang="en-US" altLang="ja-JP" dirty="0" smtClean="0">
                <a:solidFill>
                  <a:schemeClr val="tx1"/>
                </a:solidFill>
              </a:rPr>
              <a:t> displays </a:t>
            </a:r>
            <a:r>
              <a:rPr lang="en-US" altLang="ja-JP" b="1" dirty="0" smtClean="0">
                <a:solidFill>
                  <a:schemeClr val="tx1"/>
                </a:solidFill>
              </a:rPr>
              <a:t>normalized absorbance values at specific water </a:t>
            </a:r>
            <a:r>
              <a:rPr lang="en-US" altLang="ja-JP" dirty="0" smtClean="0">
                <a:solidFill>
                  <a:schemeClr val="tx1"/>
                </a:solidFill>
              </a:rPr>
              <a:t>bands on the axes originating from the center of the graph. </a:t>
            </a:r>
          </a:p>
          <a:p>
            <a:pPr eaLnBrk="1" hangingPunct="1"/>
            <a:r>
              <a:rPr lang="en-GB" altLang="ja-JP" dirty="0" smtClean="0">
                <a:solidFill>
                  <a:schemeClr val="tx1"/>
                </a:solidFill>
              </a:rPr>
              <a:t>Absorbance values at the WAMACs are placed on the respective radial axes.</a:t>
            </a:r>
            <a:endParaRPr lang="ja-JP" altLang="en-US" dirty="0" smtClean="0">
              <a:solidFill>
                <a:schemeClr val="tx1"/>
              </a:solidFill>
            </a:endParaRPr>
          </a:p>
        </p:txBody>
      </p:sp>
      <p:sp>
        <p:nvSpPr>
          <p:cNvPr id="2" name="日付プレースホルダー 1"/>
          <p:cNvSpPr>
            <a:spLocks noGrp="1"/>
          </p:cNvSpPr>
          <p:nvPr>
            <p:ph type="dt" sz="half" idx="10"/>
          </p:nvPr>
        </p:nvSpPr>
        <p:spPr/>
        <p:txBody>
          <a:bodyPr/>
          <a:lstStyle/>
          <a:p>
            <a:fld id="{1D574979-C3AC-4214-AC6D-1369BB797B99}" type="datetime1">
              <a:rPr kumimoji="1" lang="ja-JP" altLang="en-US" smtClean="0"/>
              <a:t>2018/11/30</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4" name="スライド番号プレースホルダー 3"/>
          <p:cNvSpPr>
            <a:spLocks noGrp="1"/>
          </p:cNvSpPr>
          <p:nvPr>
            <p:ph type="sldNum" sz="quarter" idx="12"/>
          </p:nvPr>
        </p:nvSpPr>
        <p:spPr/>
        <p:txBody>
          <a:bodyPr/>
          <a:lstStyle/>
          <a:p>
            <a:fld id="{05401AB5-A690-4BB7-8F80-238F9FA51F29}" type="slidenum">
              <a:rPr kumimoji="1" lang="ja-JP" altLang="en-US" smtClean="0"/>
              <a:t>26</a:t>
            </a:fld>
            <a:endParaRPr kumimoji="1" lang="ja-JP" altLang="en-US"/>
          </a:p>
        </p:txBody>
      </p:sp>
    </p:spTree>
    <p:extLst>
      <p:ext uri="{BB962C8B-B14F-4D97-AF65-F5344CB8AC3E}">
        <p14:creationId xmlns:p14="http://schemas.microsoft.com/office/powerpoint/2010/main" val="33585812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s-crystal-clear-blue-water-ripples-crystal-clear-water-on-white-background-abstract-illustration-animation-30fps-hd1080-seamless-loop_vyq5dljsg__M0000.png"/>
          <p:cNvPicPr>
            <a:picLocks noChangeAspect="1"/>
          </p:cNvPicPr>
          <p:nvPr/>
        </p:nvPicPr>
        <p:blipFill rotWithShape="1">
          <a:blip r:embed="rId2">
            <a:alphaModFix amt="70000"/>
            <a:extLst>
              <a:ext uri="{28A0092B-C50C-407E-A947-70E740481C1C}">
                <a14:useLocalDpi xmlns:a14="http://schemas.microsoft.com/office/drawing/2010/main" val="0"/>
              </a:ext>
            </a:extLst>
          </a:blip>
          <a:srcRect b="23079"/>
          <a:stretch/>
        </p:blipFill>
        <p:spPr>
          <a:xfrm>
            <a:off x="0" y="2897726"/>
            <a:ext cx="9144000" cy="3956400"/>
          </a:xfrm>
          <a:prstGeom prst="rect">
            <a:avLst/>
          </a:prstGeom>
        </p:spPr>
      </p:pic>
      <p:pic>
        <p:nvPicPr>
          <p:cNvPr id="3" name="Picture 2" descr="aquaphotomics_green small size.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8027090" y="5195113"/>
            <a:ext cx="1116910" cy="1796365"/>
          </a:xfrm>
          <a:prstGeom prst="rect">
            <a:avLst/>
          </a:prstGeom>
        </p:spPr>
      </p:pic>
      <p:sp>
        <p:nvSpPr>
          <p:cNvPr id="4" name="コンテンツ プレースホルダー 7"/>
          <p:cNvSpPr txBox="1">
            <a:spLocks/>
          </p:cNvSpPr>
          <p:nvPr/>
        </p:nvSpPr>
        <p:spPr>
          <a:xfrm>
            <a:off x="966428" y="1916832"/>
            <a:ext cx="7211144" cy="2304256"/>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Arial"/>
              <a:buAutoNum type="arabicPeriod"/>
            </a:pPr>
            <a:r>
              <a:rPr lang="en-US" altLang="ja-JP" sz="2800" dirty="0" err="1" smtClean="0">
                <a:solidFill>
                  <a:srgbClr val="595959"/>
                </a:solidFill>
                <a:latin typeface="Optima"/>
                <a:cs typeface="Optima"/>
              </a:rPr>
              <a:t>Aquaphotomics</a:t>
            </a:r>
            <a:r>
              <a:rPr lang="en-US" altLang="ja-JP" sz="2800" dirty="0" smtClean="0">
                <a:solidFill>
                  <a:srgbClr val="595959"/>
                </a:solidFill>
                <a:latin typeface="Optima"/>
                <a:cs typeface="Optima"/>
              </a:rPr>
              <a:t>: introduction</a:t>
            </a:r>
          </a:p>
          <a:p>
            <a:pPr marL="514350" indent="-514350">
              <a:buFont typeface="Arial"/>
              <a:buAutoNum type="arabicPeriod"/>
            </a:pPr>
            <a:r>
              <a:rPr kumimoji="1" lang="en-US" altLang="ja-JP" sz="2800" dirty="0" smtClean="0">
                <a:solidFill>
                  <a:srgbClr val="595959"/>
                </a:solidFill>
                <a:latin typeface="Optima"/>
                <a:cs typeface="Optima"/>
              </a:rPr>
              <a:t>Water shaped by:</a:t>
            </a:r>
          </a:p>
          <a:p>
            <a:pPr marL="914400" lvl="1" indent="-514350">
              <a:lnSpc>
                <a:spcPct val="80000"/>
              </a:lnSpc>
              <a:buFont typeface="Wingdings" charset="2"/>
              <a:buChar char="§"/>
            </a:pPr>
            <a:r>
              <a:rPr kumimoji="1" lang="en-US" altLang="ja-JP" b="1" dirty="0" smtClean="0">
                <a:solidFill>
                  <a:srgbClr val="595959"/>
                </a:solidFill>
                <a:latin typeface="Optima"/>
                <a:cs typeface="Optima"/>
              </a:rPr>
              <a:t>Environment</a:t>
            </a:r>
            <a:endParaRPr lang="en-US" altLang="ja-JP" b="1" dirty="0" smtClean="0">
              <a:solidFill>
                <a:srgbClr val="595959"/>
              </a:solidFill>
              <a:latin typeface="Optima"/>
              <a:cs typeface="Optima"/>
            </a:endParaRPr>
          </a:p>
          <a:p>
            <a:pPr marL="914400" lvl="1" indent="-514350">
              <a:lnSpc>
                <a:spcPct val="80000"/>
              </a:lnSpc>
              <a:buFont typeface="Wingdings" charset="2"/>
              <a:buChar char="§"/>
            </a:pPr>
            <a:r>
              <a:rPr lang="en-US" altLang="ja-JP" dirty="0" smtClean="0">
                <a:solidFill>
                  <a:srgbClr val="595959"/>
                </a:solidFill>
                <a:latin typeface="Optima"/>
                <a:cs typeface="Optima"/>
              </a:rPr>
              <a:t>Single molecule</a:t>
            </a:r>
            <a:r>
              <a:rPr kumimoji="1" lang="en-US" altLang="ja-JP" dirty="0" smtClean="0">
                <a:solidFill>
                  <a:srgbClr val="595959"/>
                </a:solidFill>
                <a:latin typeface="Optima"/>
                <a:cs typeface="Optima"/>
              </a:rPr>
              <a:t> </a:t>
            </a:r>
          </a:p>
          <a:p>
            <a:pPr marL="914400" lvl="1" indent="-514350">
              <a:lnSpc>
                <a:spcPct val="80000"/>
              </a:lnSpc>
              <a:buFont typeface="Wingdings" charset="2"/>
              <a:buChar char="§"/>
            </a:pPr>
            <a:r>
              <a:rPr lang="en-US" altLang="ja-JP" dirty="0" smtClean="0">
                <a:solidFill>
                  <a:srgbClr val="595959"/>
                </a:solidFill>
                <a:latin typeface="Optima"/>
                <a:cs typeface="Optima"/>
              </a:rPr>
              <a:t>Cells (bacteria)</a:t>
            </a:r>
            <a:endParaRPr kumimoji="1" lang="en-US" altLang="ja-JP" sz="2800" dirty="0">
              <a:latin typeface="Arial"/>
              <a:cs typeface="Arial"/>
            </a:endParaRPr>
          </a:p>
        </p:txBody>
      </p:sp>
      <p:sp>
        <p:nvSpPr>
          <p:cNvPr id="5" name="Title 8"/>
          <p:cNvSpPr txBox="1">
            <a:spLocks/>
          </p:cNvSpPr>
          <p:nvPr/>
        </p:nvSpPr>
        <p:spPr>
          <a:xfrm>
            <a:off x="1115616" y="764704"/>
            <a:ext cx="3024336" cy="65916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b="1" dirty="0" smtClean="0">
                <a:solidFill>
                  <a:srgbClr val="256EB6"/>
                </a:solidFill>
                <a:latin typeface="Optima"/>
                <a:cs typeface="Optima"/>
              </a:rPr>
              <a:t>Contents</a:t>
            </a:r>
            <a:endParaRPr lang="en-GB" b="1" dirty="0">
              <a:solidFill>
                <a:srgbClr val="256EB6"/>
              </a:solidFill>
              <a:latin typeface="Optima"/>
              <a:cs typeface="Optima"/>
            </a:endParaRPr>
          </a:p>
        </p:txBody>
      </p:sp>
      <p:sp>
        <p:nvSpPr>
          <p:cNvPr id="6" name="日付プレースホルダー 5"/>
          <p:cNvSpPr>
            <a:spLocks noGrp="1"/>
          </p:cNvSpPr>
          <p:nvPr>
            <p:ph type="dt" sz="half" idx="10"/>
          </p:nvPr>
        </p:nvSpPr>
        <p:spPr/>
        <p:txBody>
          <a:bodyPr/>
          <a:lstStyle/>
          <a:p>
            <a:fld id="{8FB39615-7085-419A-973F-65175DDBE5AD}" type="datetime1">
              <a:rPr kumimoji="1" lang="ja-JP" altLang="en-US" smtClean="0"/>
              <a:t>2018/11/30</a:t>
            </a:fld>
            <a:endParaRPr kumimoji="1" lang="ja-JP" altLang="en-US"/>
          </a:p>
        </p:txBody>
      </p:sp>
      <p:sp>
        <p:nvSpPr>
          <p:cNvPr id="7" name="フッター プレースホルダー 6"/>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8" name="スライド番号プレースホルダー 7"/>
          <p:cNvSpPr>
            <a:spLocks noGrp="1"/>
          </p:cNvSpPr>
          <p:nvPr>
            <p:ph type="sldNum" sz="quarter" idx="12"/>
          </p:nvPr>
        </p:nvSpPr>
        <p:spPr/>
        <p:txBody>
          <a:bodyPr/>
          <a:lstStyle/>
          <a:p>
            <a:fld id="{05401AB5-A690-4BB7-8F80-238F9FA51F29}" type="slidenum">
              <a:rPr kumimoji="1" lang="ja-JP" altLang="en-US" smtClean="0"/>
              <a:t>27</a:t>
            </a:fld>
            <a:endParaRPr kumimoji="1" lang="ja-JP" altLang="en-US"/>
          </a:p>
        </p:txBody>
      </p:sp>
    </p:spTree>
    <p:extLst>
      <p:ext uri="{BB962C8B-B14F-4D97-AF65-F5344CB8AC3E}">
        <p14:creationId xmlns:p14="http://schemas.microsoft.com/office/powerpoint/2010/main" val="41108109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96552" y="120091"/>
            <a:ext cx="9109075" cy="1076661"/>
          </a:xfrm>
        </p:spPr>
        <p:txBody>
          <a:bodyPr>
            <a:noAutofit/>
          </a:bodyPr>
          <a:lstStyle/>
          <a:p>
            <a:r>
              <a:rPr lang="en-US" altLang="ja-JP" sz="4000" dirty="0" smtClean="0">
                <a:solidFill>
                  <a:srgbClr val="3366FF"/>
                </a:solidFill>
              </a:rPr>
              <a:t>WATER and </a:t>
            </a:r>
            <a:r>
              <a:rPr lang="en-US" altLang="ja-JP" sz="4000" dirty="0" smtClean="0">
                <a:solidFill>
                  <a:srgbClr val="3366FF"/>
                </a:solidFill>
              </a:rPr>
              <a:t>VAPOR SPECTRA </a:t>
            </a:r>
            <a:br>
              <a:rPr lang="en-US" altLang="ja-JP" sz="4000" dirty="0" smtClean="0">
                <a:solidFill>
                  <a:srgbClr val="3366FF"/>
                </a:solidFill>
              </a:rPr>
            </a:br>
            <a:r>
              <a:rPr lang="en-US" altLang="ja-JP" sz="4000" dirty="0" smtClean="0">
                <a:solidFill>
                  <a:srgbClr val="3366FF"/>
                </a:solidFill>
              </a:rPr>
              <a:t>AQUGRAM</a:t>
            </a:r>
            <a:endParaRPr lang="en-US" altLang="ja-JP" sz="4000" dirty="0" smtClean="0">
              <a:solidFill>
                <a:srgbClr val="3366FF"/>
              </a:solidFill>
            </a:endParaRPr>
          </a:p>
        </p:txBody>
      </p:sp>
      <p:sp>
        <p:nvSpPr>
          <p:cNvPr id="2" name="日付プレースホルダー 1"/>
          <p:cNvSpPr>
            <a:spLocks noGrp="1"/>
          </p:cNvSpPr>
          <p:nvPr>
            <p:ph type="dt" sz="half" idx="10"/>
          </p:nvPr>
        </p:nvSpPr>
        <p:spPr/>
        <p:txBody>
          <a:bodyPr/>
          <a:lstStyle/>
          <a:p>
            <a:fld id="{43844C10-F4C3-4211-9017-8AD327030103}" type="datetime1">
              <a:rPr kumimoji="1" lang="ja-JP" altLang="en-US" smtClean="0"/>
              <a:t>2018/11/30</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4" name="スライド番号プレースホルダー 3"/>
          <p:cNvSpPr>
            <a:spLocks noGrp="1"/>
          </p:cNvSpPr>
          <p:nvPr>
            <p:ph type="sldNum" sz="quarter" idx="12"/>
          </p:nvPr>
        </p:nvSpPr>
        <p:spPr/>
        <p:txBody>
          <a:bodyPr/>
          <a:lstStyle/>
          <a:p>
            <a:fld id="{9C767D48-2DB2-4028-BE83-41046148A226}" type="slidenum">
              <a:rPr kumimoji="1" lang="ja-JP" altLang="en-US" smtClean="0"/>
              <a:t>28</a:t>
            </a:fld>
            <a:endParaRPr kumimoji="1" lang="ja-JP" altLang="en-US"/>
          </a:p>
        </p:txBody>
      </p:sp>
      <p:pic>
        <p:nvPicPr>
          <p:cNvPr id="542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1158" t="1434" r="1158" b="1434"/>
          <a:stretch>
            <a:fillRect/>
          </a:stretch>
        </p:blipFill>
        <p:spPr bwMode="auto">
          <a:xfrm>
            <a:off x="4499992" y="1272390"/>
            <a:ext cx="4393058" cy="352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1412776"/>
            <a:ext cx="442912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 Box 5"/>
          <p:cNvSpPr txBox="1">
            <a:spLocks noChangeArrowheads="1"/>
          </p:cNvSpPr>
          <p:nvPr/>
        </p:nvSpPr>
        <p:spPr bwMode="auto">
          <a:xfrm>
            <a:off x="2484438" y="2565400"/>
            <a:ext cx="11356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2400" dirty="0" smtClean="0">
                <a:solidFill>
                  <a:srgbClr val="0066FF"/>
                </a:solidFill>
                <a:latin typeface="Calibri" pitchFamily="34" charset="0"/>
              </a:rPr>
              <a:t>VAPOR </a:t>
            </a:r>
            <a:endParaRPr lang="en-US" altLang="ja-JP" sz="2400" dirty="0">
              <a:solidFill>
                <a:srgbClr val="0066FF"/>
              </a:solidFill>
              <a:latin typeface="Calibri" pitchFamily="34" charset="0"/>
            </a:endParaRPr>
          </a:p>
          <a:p>
            <a:pPr eaLnBrk="1" hangingPunct="1"/>
            <a:r>
              <a:rPr lang="en-US" altLang="ja-JP" sz="2400" dirty="0" smtClean="0">
                <a:solidFill>
                  <a:srgbClr val="FF3300"/>
                </a:solidFill>
                <a:latin typeface="Calibri" pitchFamily="34" charset="0"/>
              </a:rPr>
              <a:t>WATER </a:t>
            </a:r>
            <a:endParaRPr lang="en-US" altLang="ja-JP" sz="2400" dirty="0">
              <a:solidFill>
                <a:srgbClr val="FF3300"/>
              </a:solidFill>
              <a:latin typeface="Calibri" pitchFamily="34" charset="0"/>
            </a:endParaRPr>
          </a:p>
        </p:txBody>
      </p:sp>
      <p:sp>
        <p:nvSpPr>
          <p:cNvPr id="54278" name="Text Box 6"/>
          <p:cNvSpPr txBox="1">
            <a:spLocks noChangeArrowheads="1"/>
          </p:cNvSpPr>
          <p:nvPr/>
        </p:nvSpPr>
        <p:spPr bwMode="auto">
          <a:xfrm>
            <a:off x="3635375" y="2349500"/>
            <a:ext cx="67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a:t>MPA</a:t>
            </a:r>
          </a:p>
        </p:txBody>
      </p:sp>
      <p:pic>
        <p:nvPicPr>
          <p:cNvPr id="8" name="図 15"/>
          <p:cNvPicPr>
            <a:picLocks noChangeAspect="1" noChangeArrowheads="1"/>
          </p:cNvPicPr>
          <p:nvPr/>
        </p:nvPicPr>
        <p:blipFill>
          <a:blip r:embed="rId4"/>
          <a:srcRect/>
          <a:stretch>
            <a:fillRect/>
          </a:stretch>
        </p:blipFill>
        <p:spPr bwMode="auto">
          <a:xfrm>
            <a:off x="893763" y="4869160"/>
            <a:ext cx="2374900" cy="1008062"/>
          </a:xfrm>
          <a:prstGeom prst="rect">
            <a:avLst/>
          </a:prstGeom>
          <a:noFill/>
          <a:ln w="9525">
            <a:noFill/>
            <a:miter lim="800000"/>
            <a:headEnd/>
            <a:tailEnd/>
          </a:ln>
        </p:spPr>
      </p:pic>
      <p:sp>
        <p:nvSpPr>
          <p:cNvPr id="9" name="Text Box 20"/>
          <p:cNvSpPr txBox="1">
            <a:spLocks noChangeArrowheads="1"/>
          </p:cNvSpPr>
          <p:nvPr/>
        </p:nvSpPr>
        <p:spPr bwMode="auto">
          <a:xfrm>
            <a:off x="3681413" y="5104110"/>
            <a:ext cx="184150" cy="366712"/>
          </a:xfrm>
          <a:prstGeom prst="rect">
            <a:avLst/>
          </a:prstGeom>
          <a:noFill/>
          <a:ln w="9525">
            <a:noFill/>
            <a:miter lim="800000"/>
            <a:headEnd/>
            <a:tailEnd/>
          </a:ln>
        </p:spPr>
        <p:txBody>
          <a:bodyPr wrap="none">
            <a:spAutoFit/>
          </a:bodyPr>
          <a:lstStyle/>
          <a:p>
            <a:pPr eaLnBrk="0" hangingPunct="0"/>
            <a:endParaRPr kumimoji="0" lang="ja-JP" altLang="en-US"/>
          </a:p>
        </p:txBody>
      </p:sp>
      <p:sp>
        <p:nvSpPr>
          <p:cNvPr id="10" name="Text Box 21"/>
          <p:cNvSpPr txBox="1">
            <a:spLocks noChangeArrowheads="1"/>
          </p:cNvSpPr>
          <p:nvPr/>
        </p:nvSpPr>
        <p:spPr bwMode="auto">
          <a:xfrm>
            <a:off x="3484563" y="5085060"/>
            <a:ext cx="4900612" cy="923925"/>
          </a:xfrm>
          <a:prstGeom prst="rect">
            <a:avLst/>
          </a:prstGeom>
          <a:noFill/>
          <a:ln w="9525">
            <a:noFill/>
            <a:miter lim="800000"/>
            <a:headEnd/>
            <a:tailEnd/>
          </a:ln>
        </p:spPr>
        <p:txBody>
          <a:bodyPr wrap="none">
            <a:spAutoFit/>
          </a:bodyPr>
          <a:lstStyle/>
          <a:p>
            <a:pPr eaLnBrk="0" hangingPunct="0"/>
            <a:r>
              <a:rPr kumimoji="0" lang="en-US" altLang="ja-JP" b="1"/>
              <a:t>A : Absorbance after EMSC (1300-1600 nm)</a:t>
            </a:r>
          </a:p>
          <a:p>
            <a:pPr eaLnBrk="0" hangingPunct="0"/>
            <a:r>
              <a:rPr kumimoji="0" lang="en-US" altLang="ja-JP" b="1"/>
              <a:t>μ</a:t>
            </a:r>
            <a:r>
              <a:rPr kumimoji="0" lang="ja-JP" altLang="en-US" b="1"/>
              <a:t>：</a:t>
            </a:r>
            <a:r>
              <a:rPr kumimoji="0" lang="en-US" altLang="ja-JP" b="1"/>
              <a:t>Mean of  Averaged spectra</a:t>
            </a:r>
          </a:p>
          <a:p>
            <a:pPr eaLnBrk="0" hangingPunct="0"/>
            <a:r>
              <a:rPr kumimoji="0" lang="en-US" altLang="ja-JP" b="1"/>
              <a:t>σ</a:t>
            </a:r>
            <a:r>
              <a:rPr kumimoji="0" lang="ja-JP" altLang="en-US" b="1"/>
              <a:t>：</a:t>
            </a:r>
            <a:r>
              <a:rPr kumimoji="0" lang="en-US" altLang="ja-JP" b="1"/>
              <a:t>SD of absorbance each wave length</a:t>
            </a:r>
          </a:p>
        </p:txBody>
      </p:sp>
      <p:sp>
        <p:nvSpPr>
          <p:cNvPr id="11" name="Rectangle 22"/>
          <p:cNvSpPr>
            <a:spLocks noChangeArrowheads="1"/>
          </p:cNvSpPr>
          <p:nvPr/>
        </p:nvSpPr>
        <p:spPr bwMode="auto">
          <a:xfrm>
            <a:off x="897851" y="4988253"/>
            <a:ext cx="7423150" cy="1008062"/>
          </a:xfrm>
          <a:prstGeom prst="rect">
            <a:avLst/>
          </a:prstGeom>
          <a:noFill/>
          <a:ln w="25400">
            <a:solidFill>
              <a:srgbClr val="FF0000"/>
            </a:solidFill>
            <a:miter lim="800000"/>
            <a:headEnd/>
            <a:tailEnd/>
          </a:ln>
        </p:spPr>
        <p:txBody>
          <a:bodyPr wrap="none" anchor="ctr"/>
          <a:lstStyle/>
          <a:p>
            <a:endParaRPr lang="ja-JP" altLang="en-US"/>
          </a:p>
        </p:txBody>
      </p:sp>
    </p:spTree>
    <p:extLst>
      <p:ext uri="{BB962C8B-B14F-4D97-AF65-F5344CB8AC3E}">
        <p14:creationId xmlns:p14="http://schemas.microsoft.com/office/powerpoint/2010/main" val="18656816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520" y="274638"/>
            <a:ext cx="9252520" cy="1143000"/>
          </a:xfrm>
        </p:spPr>
        <p:txBody>
          <a:bodyPr>
            <a:normAutofit/>
          </a:bodyPr>
          <a:lstStyle/>
          <a:p>
            <a:r>
              <a:rPr lang="en-US" altLang="ja-JP" b="1" dirty="0" err="1">
                <a:solidFill>
                  <a:srgbClr val="3366FF"/>
                </a:solidFill>
              </a:rPr>
              <a:t>Aquagrams</a:t>
            </a:r>
            <a:r>
              <a:rPr lang="en-US" altLang="ja-JP" b="1" dirty="0">
                <a:solidFill>
                  <a:srgbClr val="3366FF"/>
                </a:solidFill>
              </a:rPr>
              <a:t> of ground water samples</a:t>
            </a:r>
            <a:endParaRPr kumimoji="1" lang="ja-JP" altLang="en-US" b="1" dirty="0">
              <a:solidFill>
                <a:srgbClr val="3366FF"/>
              </a:solidFill>
            </a:endParaRPr>
          </a:p>
        </p:txBody>
      </p:sp>
      <p:sp>
        <p:nvSpPr>
          <p:cNvPr id="3" name="日付プレースホルダー 2"/>
          <p:cNvSpPr>
            <a:spLocks noGrp="1"/>
          </p:cNvSpPr>
          <p:nvPr>
            <p:ph type="dt" sz="half" idx="10"/>
          </p:nvPr>
        </p:nvSpPr>
        <p:spPr/>
        <p:txBody>
          <a:bodyPr/>
          <a:lstStyle/>
          <a:p>
            <a:fld id="{57216908-C7E1-4664-9E38-038E384CB5A4}" type="datetime1">
              <a:rPr kumimoji="1" lang="ja-JP" altLang="en-US" smtClean="0"/>
              <a:t>2018/11/30</a:t>
            </a:fld>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5" name="スライド番号プレースホルダー 4"/>
          <p:cNvSpPr>
            <a:spLocks noGrp="1"/>
          </p:cNvSpPr>
          <p:nvPr>
            <p:ph type="sldNum" sz="quarter" idx="12"/>
          </p:nvPr>
        </p:nvSpPr>
        <p:spPr/>
        <p:txBody>
          <a:bodyPr/>
          <a:lstStyle/>
          <a:p>
            <a:fld id="{05401AB5-A690-4BB7-8F80-238F9FA51F29}" type="slidenum">
              <a:rPr kumimoji="1" lang="ja-JP" altLang="en-US" smtClean="0"/>
              <a:t>29</a:t>
            </a:fld>
            <a:endParaRPr kumimoji="1" lang="ja-JP" altLang="en-US"/>
          </a:p>
        </p:txBody>
      </p:sp>
      <p:pic>
        <p:nvPicPr>
          <p:cNvPr id="6" name="Pictur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60848"/>
            <a:ext cx="9144000" cy="3352259"/>
          </a:xfrm>
          <a:prstGeom prst="rect">
            <a:avLst/>
          </a:prstGeom>
          <a:noFill/>
          <a:ln>
            <a:noFill/>
          </a:ln>
        </p:spPr>
      </p:pic>
    </p:spTree>
    <p:extLst>
      <p:ext uri="{BB962C8B-B14F-4D97-AF65-F5344CB8AC3E}">
        <p14:creationId xmlns:p14="http://schemas.microsoft.com/office/powerpoint/2010/main" val="17676507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P101001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2" name="日付プレースホルダー 1"/>
          <p:cNvSpPr>
            <a:spLocks noGrp="1"/>
          </p:cNvSpPr>
          <p:nvPr>
            <p:ph type="dt" sz="half" idx="10"/>
          </p:nvPr>
        </p:nvSpPr>
        <p:spPr/>
        <p:txBody>
          <a:bodyPr/>
          <a:lstStyle/>
          <a:p>
            <a:fld id="{EDFF3605-1330-496A-B853-4D46D3D684C3}" type="datetime1">
              <a:rPr kumimoji="1" lang="ja-JP" altLang="en-US" smtClean="0"/>
              <a:t>2018/11/30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C767D48-2DB2-4028-BE83-41046148A226}" type="slidenum">
              <a:rPr kumimoji="1" lang="ja-JP" altLang="en-US" smtClean="0"/>
              <a:t>3</a:t>
            </a:fld>
            <a:endParaRPr kumimoji="1" lang="ja-JP" altLang="en-US"/>
          </a:p>
        </p:txBody>
      </p:sp>
    </p:spTree>
    <p:extLst>
      <p:ext uri="{BB962C8B-B14F-4D97-AF65-F5344CB8AC3E}">
        <p14:creationId xmlns:p14="http://schemas.microsoft.com/office/powerpoint/2010/main" val="14924040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496" y="188640"/>
            <a:ext cx="9108504" cy="1228998"/>
          </a:xfrm>
        </p:spPr>
        <p:txBody>
          <a:bodyPr>
            <a:normAutofit fontScale="90000"/>
          </a:bodyPr>
          <a:lstStyle/>
          <a:p>
            <a:r>
              <a:rPr lang="en-US" altLang="ja-JP" dirty="0" smtClean="0">
                <a:solidFill>
                  <a:srgbClr val="3366FF"/>
                </a:solidFill>
              </a:rPr>
              <a:t>PLSR </a:t>
            </a:r>
            <a:r>
              <a:rPr lang="en-US" altLang="ja-JP" dirty="0" smtClean="0">
                <a:solidFill>
                  <a:srgbClr val="3366FF"/>
                </a:solidFill>
              </a:rPr>
              <a:t>Models </a:t>
            </a:r>
            <a:r>
              <a:rPr lang="en-US" altLang="ja-JP" dirty="0">
                <a:solidFill>
                  <a:srgbClr val="3366FF"/>
                </a:solidFill>
              </a:rPr>
              <a:t>on </a:t>
            </a:r>
            <a:r>
              <a:rPr lang="en-US" altLang="ja-JP" dirty="0" smtClean="0">
                <a:solidFill>
                  <a:srgbClr val="3366FF"/>
                </a:solidFill>
              </a:rPr>
              <a:t>Water Temperature </a:t>
            </a:r>
            <a:br>
              <a:rPr lang="en-US" altLang="ja-JP" dirty="0" smtClean="0">
                <a:solidFill>
                  <a:srgbClr val="3366FF"/>
                </a:solidFill>
              </a:rPr>
            </a:br>
            <a:r>
              <a:rPr lang="en-US" altLang="ja-JP" dirty="0" smtClean="0">
                <a:solidFill>
                  <a:srgbClr val="3366FF"/>
                </a:solidFill>
              </a:rPr>
              <a:t>One </a:t>
            </a:r>
            <a:r>
              <a:rPr lang="en-US" altLang="ja-JP" dirty="0" smtClean="0">
                <a:solidFill>
                  <a:srgbClr val="3366FF"/>
                </a:solidFill>
              </a:rPr>
              <a:t>Year Spectral Data </a:t>
            </a:r>
            <a:endParaRPr kumimoji="1" lang="ja-JP" altLang="en-US" dirty="0">
              <a:solidFill>
                <a:srgbClr val="3366FF"/>
              </a:solidFill>
            </a:endParaRPr>
          </a:p>
        </p:txBody>
      </p:sp>
      <p:sp>
        <p:nvSpPr>
          <p:cNvPr id="3" name="日付プレースホルダー 2"/>
          <p:cNvSpPr>
            <a:spLocks noGrp="1"/>
          </p:cNvSpPr>
          <p:nvPr>
            <p:ph type="dt" sz="half" idx="10"/>
          </p:nvPr>
        </p:nvSpPr>
        <p:spPr/>
        <p:txBody>
          <a:bodyPr/>
          <a:lstStyle/>
          <a:p>
            <a:fld id="{FD1FBD84-92A5-4B64-8A65-B0457F8AE18E}" type="datetime1">
              <a:rPr kumimoji="1" lang="ja-JP" altLang="en-US" smtClean="0"/>
              <a:t>2018/11/30</a:t>
            </a:fld>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5" name="スライド番号プレースホルダー 4"/>
          <p:cNvSpPr>
            <a:spLocks noGrp="1"/>
          </p:cNvSpPr>
          <p:nvPr>
            <p:ph type="sldNum" sz="quarter" idx="12"/>
          </p:nvPr>
        </p:nvSpPr>
        <p:spPr/>
        <p:txBody>
          <a:bodyPr/>
          <a:lstStyle/>
          <a:p>
            <a:fld id="{05401AB5-A690-4BB7-8F80-238F9FA51F29}" type="slidenum">
              <a:rPr kumimoji="1" lang="ja-JP" altLang="en-US" smtClean="0"/>
              <a:t>30</a:t>
            </a:fld>
            <a:endParaRPr kumimoji="1" lang="ja-JP" altLang="en-US"/>
          </a:p>
        </p:txBody>
      </p:sp>
      <p:pic>
        <p:nvPicPr>
          <p:cNvPr id="6" name="Picture 1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434464"/>
            <a:ext cx="6658813" cy="5234895"/>
          </a:xfrm>
          <a:prstGeom prst="rect">
            <a:avLst/>
          </a:prstGeom>
          <a:noFill/>
          <a:ln>
            <a:noFill/>
          </a:ln>
        </p:spPr>
      </p:pic>
    </p:spTree>
    <p:extLst>
      <p:ext uri="{BB962C8B-B14F-4D97-AF65-F5344CB8AC3E}">
        <p14:creationId xmlns:p14="http://schemas.microsoft.com/office/powerpoint/2010/main" val="30690380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1143000"/>
          </a:xfrm>
        </p:spPr>
        <p:txBody>
          <a:bodyPr>
            <a:normAutofit fontScale="90000"/>
          </a:bodyPr>
          <a:lstStyle/>
          <a:p>
            <a:r>
              <a:rPr lang="en-US" altLang="ja-JP" dirty="0">
                <a:solidFill>
                  <a:srgbClr val="3366FF"/>
                </a:solidFill>
              </a:rPr>
              <a:t>PLSR models on relative </a:t>
            </a:r>
            <a:r>
              <a:rPr lang="en-US" altLang="ja-JP" dirty="0" smtClean="0">
                <a:solidFill>
                  <a:srgbClr val="3366FF"/>
                </a:solidFill>
              </a:rPr>
              <a:t>humidity</a:t>
            </a:r>
            <a:br>
              <a:rPr lang="en-US" altLang="ja-JP" dirty="0" smtClean="0">
                <a:solidFill>
                  <a:srgbClr val="3366FF"/>
                </a:solidFill>
              </a:rPr>
            </a:br>
            <a:r>
              <a:rPr lang="en-US" altLang="ja-JP" dirty="0">
                <a:solidFill>
                  <a:srgbClr val="3366FF"/>
                </a:solidFill>
              </a:rPr>
              <a:t>One Year Spectral Data</a:t>
            </a:r>
            <a:endParaRPr kumimoji="1" lang="ja-JP" altLang="en-US" dirty="0">
              <a:solidFill>
                <a:srgbClr val="3366FF"/>
              </a:solidFill>
            </a:endParaRPr>
          </a:p>
        </p:txBody>
      </p:sp>
      <p:sp>
        <p:nvSpPr>
          <p:cNvPr id="3" name="日付プレースホルダー 2"/>
          <p:cNvSpPr>
            <a:spLocks noGrp="1"/>
          </p:cNvSpPr>
          <p:nvPr>
            <p:ph type="dt" sz="half" idx="10"/>
          </p:nvPr>
        </p:nvSpPr>
        <p:spPr/>
        <p:txBody>
          <a:bodyPr/>
          <a:lstStyle/>
          <a:p>
            <a:fld id="{74C034FD-B522-4EF1-9BF7-E3FD76F0F3F7}" type="datetime1">
              <a:rPr kumimoji="1" lang="ja-JP" altLang="en-US" smtClean="0"/>
              <a:t>2018/11/30</a:t>
            </a:fld>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5" name="スライド番号プレースホルダー 4"/>
          <p:cNvSpPr>
            <a:spLocks noGrp="1"/>
          </p:cNvSpPr>
          <p:nvPr>
            <p:ph type="sldNum" sz="quarter" idx="12"/>
          </p:nvPr>
        </p:nvSpPr>
        <p:spPr/>
        <p:txBody>
          <a:bodyPr/>
          <a:lstStyle/>
          <a:p>
            <a:fld id="{05401AB5-A690-4BB7-8F80-238F9FA51F29}" type="slidenum">
              <a:rPr kumimoji="1" lang="ja-JP" altLang="en-US" smtClean="0"/>
              <a:t>31</a:t>
            </a:fld>
            <a:endParaRPr kumimoji="1" lang="ja-JP" altLang="en-US"/>
          </a:p>
        </p:txBody>
      </p:sp>
      <p:pic>
        <p:nvPicPr>
          <p:cNvPr id="6"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457642"/>
            <a:ext cx="7128791" cy="5400358"/>
          </a:xfrm>
          <a:prstGeom prst="rect">
            <a:avLst/>
          </a:prstGeom>
          <a:noFill/>
          <a:ln>
            <a:noFill/>
          </a:ln>
        </p:spPr>
      </p:pic>
    </p:spTree>
    <p:extLst>
      <p:ext uri="{BB962C8B-B14F-4D97-AF65-F5344CB8AC3E}">
        <p14:creationId xmlns:p14="http://schemas.microsoft.com/office/powerpoint/2010/main" val="9868110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s-crystal-clear-blue-water-ripples-crystal-clear-water-on-white-background-abstract-illustration-animation-30fps-hd1080-seamless-loop_vyq5dljsg__M0000.png"/>
          <p:cNvPicPr>
            <a:picLocks noChangeAspect="1"/>
          </p:cNvPicPr>
          <p:nvPr/>
        </p:nvPicPr>
        <p:blipFill rotWithShape="1">
          <a:blip r:embed="rId2">
            <a:alphaModFix amt="70000"/>
            <a:extLst>
              <a:ext uri="{28A0092B-C50C-407E-A947-70E740481C1C}">
                <a14:useLocalDpi xmlns:a14="http://schemas.microsoft.com/office/drawing/2010/main" val="0"/>
              </a:ext>
            </a:extLst>
          </a:blip>
          <a:srcRect b="23079"/>
          <a:stretch/>
        </p:blipFill>
        <p:spPr>
          <a:xfrm>
            <a:off x="0" y="2897726"/>
            <a:ext cx="9144000" cy="3956400"/>
          </a:xfrm>
          <a:prstGeom prst="rect">
            <a:avLst/>
          </a:prstGeom>
        </p:spPr>
      </p:pic>
      <p:pic>
        <p:nvPicPr>
          <p:cNvPr id="3" name="Picture 2" descr="aquaphotomics_green small size.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8027090" y="5195113"/>
            <a:ext cx="1116910" cy="1796365"/>
          </a:xfrm>
          <a:prstGeom prst="rect">
            <a:avLst/>
          </a:prstGeom>
        </p:spPr>
      </p:pic>
      <p:sp>
        <p:nvSpPr>
          <p:cNvPr id="4" name="コンテンツ プレースホルダー 7"/>
          <p:cNvSpPr txBox="1">
            <a:spLocks/>
          </p:cNvSpPr>
          <p:nvPr/>
        </p:nvSpPr>
        <p:spPr>
          <a:xfrm>
            <a:off x="825653" y="1916832"/>
            <a:ext cx="7211144" cy="2376264"/>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Arial"/>
              <a:buAutoNum type="arabicPeriod"/>
            </a:pPr>
            <a:r>
              <a:rPr lang="en-US" altLang="ja-JP" sz="2800" dirty="0" err="1" smtClean="0">
                <a:solidFill>
                  <a:srgbClr val="595959"/>
                </a:solidFill>
                <a:latin typeface="Optima"/>
                <a:cs typeface="Optima"/>
              </a:rPr>
              <a:t>Aquaphotomics</a:t>
            </a:r>
            <a:r>
              <a:rPr lang="en-US" altLang="ja-JP" sz="2800" dirty="0" smtClean="0">
                <a:solidFill>
                  <a:srgbClr val="595959"/>
                </a:solidFill>
                <a:latin typeface="Optima"/>
                <a:cs typeface="Optima"/>
              </a:rPr>
              <a:t>: introduction</a:t>
            </a:r>
          </a:p>
          <a:p>
            <a:pPr marL="514350" indent="-514350">
              <a:buFont typeface="Arial"/>
              <a:buAutoNum type="arabicPeriod"/>
            </a:pPr>
            <a:r>
              <a:rPr kumimoji="1" lang="en-US" altLang="ja-JP" sz="2800" dirty="0" smtClean="0">
                <a:solidFill>
                  <a:srgbClr val="595959"/>
                </a:solidFill>
                <a:latin typeface="Optima"/>
                <a:cs typeface="Optima"/>
              </a:rPr>
              <a:t>Water shaped by:</a:t>
            </a:r>
          </a:p>
          <a:p>
            <a:pPr marL="914400" lvl="1" indent="-514350">
              <a:lnSpc>
                <a:spcPct val="80000"/>
              </a:lnSpc>
              <a:buFont typeface="Wingdings" charset="2"/>
              <a:buChar char="§"/>
            </a:pPr>
            <a:r>
              <a:rPr kumimoji="1" lang="en-US" altLang="ja-JP" dirty="0" smtClean="0">
                <a:solidFill>
                  <a:srgbClr val="595959"/>
                </a:solidFill>
                <a:latin typeface="Optima"/>
                <a:cs typeface="Optima"/>
              </a:rPr>
              <a:t>Environment</a:t>
            </a:r>
            <a:endParaRPr lang="en-US" altLang="ja-JP" dirty="0" smtClean="0">
              <a:solidFill>
                <a:srgbClr val="595959"/>
              </a:solidFill>
              <a:latin typeface="Optima"/>
              <a:cs typeface="Optima"/>
            </a:endParaRPr>
          </a:p>
          <a:p>
            <a:pPr marL="914400" lvl="1" indent="-514350">
              <a:lnSpc>
                <a:spcPct val="80000"/>
              </a:lnSpc>
              <a:buFont typeface="Wingdings" charset="2"/>
              <a:buChar char="§"/>
            </a:pPr>
            <a:r>
              <a:rPr lang="en-US" altLang="ja-JP" b="1" dirty="0" smtClean="0">
                <a:solidFill>
                  <a:srgbClr val="595959"/>
                </a:solidFill>
                <a:latin typeface="Optima"/>
                <a:cs typeface="Optima"/>
              </a:rPr>
              <a:t>Single molecule</a:t>
            </a:r>
            <a:r>
              <a:rPr kumimoji="1" lang="en-US" altLang="ja-JP" dirty="0" smtClean="0">
                <a:solidFill>
                  <a:srgbClr val="595959"/>
                </a:solidFill>
                <a:latin typeface="Optima"/>
                <a:cs typeface="Optima"/>
              </a:rPr>
              <a:t> </a:t>
            </a:r>
          </a:p>
          <a:p>
            <a:pPr marL="914400" lvl="1" indent="-514350">
              <a:lnSpc>
                <a:spcPct val="80000"/>
              </a:lnSpc>
              <a:buFont typeface="Wingdings" charset="2"/>
              <a:buChar char="§"/>
            </a:pPr>
            <a:r>
              <a:rPr lang="en-US" altLang="ja-JP" dirty="0" smtClean="0">
                <a:solidFill>
                  <a:srgbClr val="595959"/>
                </a:solidFill>
                <a:latin typeface="Optima"/>
                <a:cs typeface="Optima"/>
              </a:rPr>
              <a:t>Cells (bacteria)</a:t>
            </a:r>
          </a:p>
          <a:p>
            <a:pPr marL="0" indent="0">
              <a:lnSpc>
                <a:spcPct val="80000"/>
              </a:lnSpc>
              <a:buFont typeface="Arial"/>
              <a:buNone/>
            </a:pPr>
            <a:endParaRPr kumimoji="1" lang="en-US" altLang="ja-JP" sz="2800" dirty="0">
              <a:latin typeface="Arial"/>
              <a:cs typeface="Arial"/>
            </a:endParaRPr>
          </a:p>
        </p:txBody>
      </p:sp>
      <p:sp>
        <p:nvSpPr>
          <p:cNvPr id="5" name="Title 8"/>
          <p:cNvSpPr txBox="1">
            <a:spLocks/>
          </p:cNvSpPr>
          <p:nvPr/>
        </p:nvSpPr>
        <p:spPr>
          <a:xfrm>
            <a:off x="971600" y="950268"/>
            <a:ext cx="3024336" cy="65916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b="1" dirty="0" smtClean="0">
                <a:solidFill>
                  <a:srgbClr val="3366FF"/>
                </a:solidFill>
                <a:latin typeface="Optima"/>
                <a:cs typeface="Optima"/>
              </a:rPr>
              <a:t>Contents</a:t>
            </a:r>
            <a:endParaRPr lang="en-GB" b="1" dirty="0">
              <a:solidFill>
                <a:srgbClr val="3366FF"/>
              </a:solidFill>
              <a:latin typeface="Optima"/>
              <a:cs typeface="Optima"/>
            </a:endParaRPr>
          </a:p>
        </p:txBody>
      </p:sp>
      <p:sp>
        <p:nvSpPr>
          <p:cNvPr id="6" name="日付プレースホルダー 5"/>
          <p:cNvSpPr>
            <a:spLocks noGrp="1"/>
          </p:cNvSpPr>
          <p:nvPr>
            <p:ph type="dt" sz="half" idx="10"/>
          </p:nvPr>
        </p:nvSpPr>
        <p:spPr/>
        <p:txBody>
          <a:bodyPr/>
          <a:lstStyle/>
          <a:p>
            <a:fld id="{13AE68F8-3C5F-4C69-AA18-5EA8FE7D5E2C}" type="datetime1">
              <a:rPr kumimoji="1" lang="ja-JP" altLang="en-US" smtClean="0"/>
              <a:t>2018/11/30</a:t>
            </a:fld>
            <a:endParaRPr kumimoji="1" lang="ja-JP" altLang="en-US"/>
          </a:p>
        </p:txBody>
      </p:sp>
      <p:sp>
        <p:nvSpPr>
          <p:cNvPr id="7" name="フッター プレースホルダー 6"/>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8" name="スライド番号プレースホルダー 7"/>
          <p:cNvSpPr>
            <a:spLocks noGrp="1"/>
          </p:cNvSpPr>
          <p:nvPr>
            <p:ph type="sldNum" sz="quarter" idx="12"/>
          </p:nvPr>
        </p:nvSpPr>
        <p:spPr/>
        <p:txBody>
          <a:bodyPr/>
          <a:lstStyle/>
          <a:p>
            <a:fld id="{05401AB5-A690-4BB7-8F80-238F9FA51F29}" type="slidenum">
              <a:rPr kumimoji="1" lang="ja-JP" altLang="en-US" smtClean="0"/>
              <a:t>32</a:t>
            </a:fld>
            <a:endParaRPr kumimoji="1" lang="ja-JP" altLang="en-US"/>
          </a:p>
        </p:txBody>
      </p:sp>
    </p:spTree>
    <p:extLst>
      <p:ext uri="{BB962C8B-B14F-4D97-AF65-F5344CB8AC3E}">
        <p14:creationId xmlns:p14="http://schemas.microsoft.com/office/powerpoint/2010/main" val="33652213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s-crystal-clear-blue-water-ripples-crystal-clear-water-on-white-background-abstract-illustration-animation-30fps-hd1080-seamless-loop_vyq5dljsg__M0000.png"/>
          <p:cNvPicPr>
            <a:picLocks noChangeAspect="1"/>
          </p:cNvPicPr>
          <p:nvPr/>
        </p:nvPicPr>
        <p:blipFill rotWithShape="1">
          <a:blip r:embed="rId2">
            <a:alphaModFix amt="70000"/>
            <a:extLst>
              <a:ext uri="{28A0092B-C50C-407E-A947-70E740481C1C}">
                <a14:useLocalDpi xmlns:a14="http://schemas.microsoft.com/office/drawing/2010/main" val="0"/>
              </a:ext>
            </a:extLst>
          </a:blip>
          <a:srcRect b="23079"/>
          <a:stretch/>
        </p:blipFill>
        <p:spPr>
          <a:xfrm>
            <a:off x="0" y="2897726"/>
            <a:ext cx="9144000" cy="3956400"/>
          </a:xfrm>
          <a:prstGeom prst="rect">
            <a:avLst/>
          </a:prstGeom>
        </p:spPr>
      </p:pic>
      <p:pic>
        <p:nvPicPr>
          <p:cNvPr id="3" name="Picture 2" descr="aquaphotomics_green small size.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8027090" y="5195113"/>
            <a:ext cx="1116910" cy="1796365"/>
          </a:xfrm>
          <a:prstGeom prst="rect">
            <a:avLst/>
          </a:prstGeom>
        </p:spPr>
      </p:pic>
      <p:pic>
        <p:nvPicPr>
          <p:cNvPr id="4" name="Picture 3" descr="Untitl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4400" y="717986"/>
            <a:ext cx="4319932" cy="3141769"/>
          </a:xfrm>
          <a:prstGeom prst="rect">
            <a:avLst/>
          </a:prstGeom>
        </p:spPr>
      </p:pic>
      <p:pic>
        <p:nvPicPr>
          <p:cNvPr id="5" name="Picture 4" descr="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090" y="701274"/>
            <a:ext cx="4368010" cy="2986462"/>
          </a:xfrm>
          <a:prstGeom prst="rect">
            <a:avLst/>
          </a:prstGeom>
        </p:spPr>
      </p:pic>
      <p:sp>
        <p:nvSpPr>
          <p:cNvPr id="6" name="Rectangle 5"/>
          <p:cNvSpPr/>
          <p:nvPr/>
        </p:nvSpPr>
        <p:spPr>
          <a:xfrm>
            <a:off x="167089" y="4010579"/>
            <a:ext cx="8404627" cy="2277547"/>
          </a:xfrm>
          <a:prstGeom prst="rect">
            <a:avLst/>
          </a:prstGeom>
        </p:spPr>
        <p:txBody>
          <a:bodyPr wrap="square">
            <a:spAutoFit/>
          </a:bodyPr>
          <a:lstStyle/>
          <a:p>
            <a:pPr algn="just"/>
            <a:r>
              <a:rPr lang="en-US" altLang="ja-JP" sz="1600" b="1" dirty="0">
                <a:solidFill>
                  <a:schemeClr val="tx1">
                    <a:lumMod val="65000"/>
                    <a:lumOff val="35000"/>
                  </a:schemeClr>
                </a:solidFill>
                <a:latin typeface="Optima"/>
                <a:cs typeface="Optima"/>
              </a:rPr>
              <a:t>NIRS regression model according to DNA concentration. </a:t>
            </a:r>
            <a:r>
              <a:rPr lang="en-US" altLang="ja-JP" sz="1600" dirty="0">
                <a:solidFill>
                  <a:schemeClr val="tx1">
                    <a:lumMod val="65000"/>
                    <a:lumOff val="35000"/>
                  </a:schemeClr>
                </a:solidFill>
                <a:latin typeface="Optima"/>
                <a:cs typeface="Optima"/>
              </a:rPr>
              <a:t>(</a:t>
            </a:r>
            <a:r>
              <a:rPr lang="en-US" altLang="ja-JP" sz="1600" b="1" dirty="0">
                <a:solidFill>
                  <a:schemeClr val="tx1">
                    <a:lumMod val="65000"/>
                    <a:lumOff val="35000"/>
                  </a:schemeClr>
                </a:solidFill>
                <a:latin typeface="Optima"/>
                <a:cs typeface="Optima"/>
              </a:rPr>
              <a:t>A</a:t>
            </a:r>
            <a:r>
              <a:rPr lang="en-US" altLang="ja-JP" sz="1600" dirty="0">
                <a:solidFill>
                  <a:schemeClr val="tx1">
                    <a:lumMod val="65000"/>
                    <a:lumOff val="35000"/>
                  </a:schemeClr>
                </a:solidFill>
                <a:latin typeface="Optima"/>
                <a:cs typeface="Optima"/>
              </a:rPr>
              <a:t>) Y-fit for DNA concentration </a:t>
            </a:r>
            <a:r>
              <a:rPr lang="en-US" altLang="ja-JP" sz="1600" dirty="0" smtClean="0">
                <a:solidFill>
                  <a:schemeClr val="tx1">
                    <a:lumMod val="65000"/>
                    <a:lumOff val="35000"/>
                  </a:schemeClr>
                </a:solidFill>
                <a:latin typeface="Optima"/>
                <a:cs typeface="Optima"/>
              </a:rPr>
              <a:t>of partial </a:t>
            </a:r>
            <a:r>
              <a:rPr lang="en-US" altLang="ja-JP" sz="1600" dirty="0">
                <a:solidFill>
                  <a:schemeClr val="tx1">
                    <a:lumMod val="65000"/>
                    <a:lumOff val="35000"/>
                  </a:schemeClr>
                </a:solidFill>
                <a:latin typeface="Optima"/>
                <a:cs typeface="Optima"/>
              </a:rPr>
              <a:t>least squares regression (PLSR) with pretreatment by mean centering, smoothing (21 points), </a:t>
            </a:r>
            <a:r>
              <a:rPr lang="en-US" altLang="ja-JP" sz="1600" dirty="0" smtClean="0">
                <a:solidFill>
                  <a:schemeClr val="tx1">
                    <a:lumMod val="65000"/>
                    <a:lumOff val="35000"/>
                  </a:schemeClr>
                </a:solidFill>
                <a:latin typeface="Optima"/>
                <a:cs typeface="Optima"/>
              </a:rPr>
              <a:t>OSC (</a:t>
            </a:r>
            <a:r>
              <a:rPr lang="en-US" altLang="ja-JP" sz="1600" dirty="0">
                <a:solidFill>
                  <a:schemeClr val="tx1">
                    <a:lumMod val="65000"/>
                    <a:lumOff val="35000"/>
                  </a:schemeClr>
                </a:solidFill>
                <a:latin typeface="Optima"/>
                <a:cs typeface="Optima"/>
              </a:rPr>
              <a:t>one component), and active class validation. N = 32, number of applied latent variables = 2, r Cal = 0.9978</a:t>
            </a:r>
            <a:r>
              <a:rPr lang="en-US" altLang="ja-JP" sz="1600" dirty="0" smtClean="0">
                <a:solidFill>
                  <a:schemeClr val="tx1">
                    <a:lumMod val="65000"/>
                    <a:lumOff val="35000"/>
                  </a:schemeClr>
                </a:solidFill>
                <a:latin typeface="Optima"/>
                <a:cs typeface="Optima"/>
              </a:rPr>
              <a:t>, SEC </a:t>
            </a:r>
            <a:r>
              <a:rPr lang="en-US" altLang="ja-JP" sz="1600" dirty="0">
                <a:solidFill>
                  <a:schemeClr val="tx1">
                    <a:lumMod val="65000"/>
                    <a:lumOff val="35000"/>
                  </a:schemeClr>
                </a:solidFill>
                <a:latin typeface="Optima"/>
                <a:cs typeface="Optima"/>
              </a:rPr>
              <a:t>= 0.3882, r Val = 0.9860, SECV = 1.5131. (</a:t>
            </a:r>
            <a:r>
              <a:rPr lang="en-US" altLang="ja-JP" sz="1600" b="1" dirty="0">
                <a:solidFill>
                  <a:schemeClr val="tx1">
                    <a:lumMod val="65000"/>
                    <a:lumOff val="35000"/>
                  </a:schemeClr>
                </a:solidFill>
                <a:latin typeface="Optima"/>
                <a:cs typeface="Optima"/>
              </a:rPr>
              <a:t>B</a:t>
            </a:r>
            <a:r>
              <a:rPr lang="en-US" altLang="ja-JP" sz="1600" dirty="0">
                <a:solidFill>
                  <a:schemeClr val="tx1">
                    <a:lumMod val="65000"/>
                    <a:lumOff val="35000"/>
                  </a:schemeClr>
                </a:solidFill>
                <a:latin typeface="Optima"/>
                <a:cs typeface="Optima"/>
              </a:rPr>
              <a:t>) Regression vector of the PLSR calibration model for </a:t>
            </a:r>
            <a:r>
              <a:rPr lang="en-US" altLang="ja-JP" sz="1600" dirty="0" smtClean="0">
                <a:solidFill>
                  <a:schemeClr val="tx1">
                    <a:lumMod val="65000"/>
                    <a:lumOff val="35000"/>
                  </a:schemeClr>
                </a:solidFill>
                <a:latin typeface="Optima"/>
                <a:cs typeface="Optima"/>
              </a:rPr>
              <a:t>DNA concentration </a:t>
            </a:r>
            <a:r>
              <a:rPr lang="en-US" altLang="ja-JP" sz="1600" dirty="0">
                <a:solidFill>
                  <a:schemeClr val="tx1">
                    <a:lumMod val="65000"/>
                    <a:lumOff val="35000"/>
                  </a:schemeClr>
                </a:solidFill>
                <a:latin typeface="Optima"/>
                <a:cs typeface="Optima"/>
              </a:rPr>
              <a:t>showing characteristic water peaks at the 1400–1500 nm spectral interval.</a:t>
            </a:r>
            <a:br>
              <a:rPr lang="en-US" altLang="ja-JP" sz="1600" dirty="0">
                <a:solidFill>
                  <a:schemeClr val="tx1">
                    <a:lumMod val="65000"/>
                    <a:lumOff val="35000"/>
                  </a:schemeClr>
                </a:solidFill>
                <a:latin typeface="Optima"/>
                <a:cs typeface="Optima"/>
              </a:rPr>
            </a:br>
            <a:r>
              <a:rPr lang="en-US" altLang="ja-JP" sz="1600" dirty="0">
                <a:solidFill>
                  <a:schemeClr val="tx1">
                    <a:lumMod val="65000"/>
                    <a:lumOff val="35000"/>
                  </a:schemeClr>
                </a:solidFill>
                <a:latin typeface="Optima"/>
                <a:cs typeface="Optima"/>
              </a:rPr>
              <a:t/>
            </a:r>
            <a:br>
              <a:rPr lang="en-US" altLang="ja-JP" sz="1600" dirty="0">
                <a:solidFill>
                  <a:schemeClr val="tx1">
                    <a:lumMod val="65000"/>
                    <a:lumOff val="35000"/>
                  </a:schemeClr>
                </a:solidFill>
                <a:latin typeface="Optima"/>
                <a:cs typeface="Optima"/>
              </a:rPr>
            </a:br>
            <a:r>
              <a:rPr lang="en-US" altLang="ja-JP" sz="1000" dirty="0">
                <a:solidFill>
                  <a:schemeClr val="tx1">
                    <a:lumMod val="65000"/>
                    <a:lumOff val="35000"/>
                  </a:schemeClr>
                </a:solidFill>
                <a:latin typeface="Optima"/>
                <a:cs typeface="Optima"/>
                <a:hlinkClick r:id="rId6"/>
              </a:rPr>
              <a:t>Detection of UV-induced cyclobutane pyrimidine dimers by near-infrared spectroscopy and aquaphotomics</a:t>
            </a:r>
            <a:r>
              <a:rPr lang="en-US" altLang="ja-JP" sz="1000" dirty="0">
                <a:solidFill>
                  <a:schemeClr val="tx1">
                    <a:lumMod val="65000"/>
                    <a:lumOff val="35000"/>
                  </a:schemeClr>
                </a:solidFill>
                <a:latin typeface="Optima"/>
                <a:cs typeface="Optima"/>
              </a:rPr>
              <a:t/>
            </a:r>
            <a:br>
              <a:rPr lang="en-US" altLang="ja-JP" sz="1000" dirty="0">
                <a:solidFill>
                  <a:schemeClr val="tx1">
                    <a:lumMod val="65000"/>
                    <a:lumOff val="35000"/>
                  </a:schemeClr>
                </a:solidFill>
                <a:latin typeface="Optima"/>
                <a:cs typeface="Optima"/>
              </a:rPr>
            </a:br>
            <a:r>
              <a:rPr lang="en-US" altLang="ja-JP" sz="1000" dirty="0">
                <a:solidFill>
                  <a:schemeClr val="tx1">
                    <a:lumMod val="65000"/>
                    <a:lumOff val="35000"/>
                  </a:schemeClr>
                </a:solidFill>
                <a:latin typeface="Optima"/>
                <a:cs typeface="Optima"/>
              </a:rPr>
              <a:t>N </a:t>
            </a:r>
            <a:r>
              <a:rPr lang="en-US" altLang="ja-JP" sz="1000" dirty="0" err="1">
                <a:solidFill>
                  <a:schemeClr val="tx1">
                    <a:lumMod val="65000"/>
                    <a:lumOff val="35000"/>
                  </a:schemeClr>
                </a:solidFill>
                <a:latin typeface="Optima"/>
                <a:cs typeface="Optima"/>
              </a:rPr>
              <a:t>Goto</a:t>
            </a:r>
            <a:r>
              <a:rPr lang="en-US" altLang="ja-JP" sz="1000" dirty="0">
                <a:solidFill>
                  <a:schemeClr val="tx1">
                    <a:lumMod val="65000"/>
                    <a:lumOff val="35000"/>
                  </a:schemeClr>
                </a:solidFill>
                <a:latin typeface="Optima"/>
                <a:cs typeface="Optima"/>
              </a:rPr>
              <a:t>, G Bazar, Z Kovacs, M </a:t>
            </a:r>
            <a:r>
              <a:rPr lang="en-US" altLang="ja-JP" sz="1000" dirty="0" err="1">
                <a:solidFill>
                  <a:schemeClr val="tx1">
                    <a:lumMod val="65000"/>
                    <a:lumOff val="35000"/>
                  </a:schemeClr>
                </a:solidFill>
                <a:latin typeface="Optima"/>
                <a:cs typeface="Optima"/>
              </a:rPr>
              <a:t>Kunisada</a:t>
            </a:r>
            <a:r>
              <a:rPr lang="en-US" altLang="ja-JP" sz="1000" dirty="0">
                <a:solidFill>
                  <a:schemeClr val="tx1">
                    <a:lumMod val="65000"/>
                    <a:lumOff val="35000"/>
                  </a:schemeClr>
                </a:solidFill>
                <a:latin typeface="Optima"/>
                <a:cs typeface="Optima"/>
              </a:rPr>
              <a:t>, H Morita… - Scientific reports, 2015</a:t>
            </a:r>
            <a:br>
              <a:rPr lang="en-US" altLang="ja-JP" sz="1000" dirty="0">
                <a:solidFill>
                  <a:schemeClr val="tx1">
                    <a:lumMod val="65000"/>
                    <a:lumOff val="35000"/>
                  </a:schemeClr>
                </a:solidFill>
                <a:latin typeface="Optima"/>
                <a:cs typeface="Optima"/>
              </a:rPr>
            </a:br>
            <a:endParaRPr lang="en-GB" sz="1000" dirty="0">
              <a:solidFill>
                <a:schemeClr val="tx1">
                  <a:lumMod val="65000"/>
                  <a:lumOff val="35000"/>
                </a:schemeClr>
              </a:solidFill>
              <a:latin typeface="Optima"/>
              <a:cs typeface="Optima"/>
            </a:endParaRPr>
          </a:p>
        </p:txBody>
      </p:sp>
      <p:sp>
        <p:nvSpPr>
          <p:cNvPr id="7" name="日付プレースホルダー 6"/>
          <p:cNvSpPr>
            <a:spLocks noGrp="1"/>
          </p:cNvSpPr>
          <p:nvPr>
            <p:ph type="dt" sz="half" idx="10"/>
          </p:nvPr>
        </p:nvSpPr>
        <p:spPr/>
        <p:txBody>
          <a:bodyPr/>
          <a:lstStyle/>
          <a:p>
            <a:fld id="{0B4B6B5C-21A0-49F0-8200-967494EBB13B}" type="datetime1">
              <a:rPr kumimoji="1" lang="ja-JP" altLang="en-US" smtClean="0"/>
              <a:t>2018/11/30</a:t>
            </a:fld>
            <a:endParaRPr kumimoji="1" lang="ja-JP" altLang="en-US"/>
          </a:p>
        </p:txBody>
      </p:sp>
      <p:sp>
        <p:nvSpPr>
          <p:cNvPr id="8" name="フッター プレースホルダー 7"/>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9" name="スライド番号プレースホルダー 8"/>
          <p:cNvSpPr>
            <a:spLocks noGrp="1"/>
          </p:cNvSpPr>
          <p:nvPr>
            <p:ph type="sldNum" sz="quarter" idx="12"/>
          </p:nvPr>
        </p:nvSpPr>
        <p:spPr/>
        <p:txBody>
          <a:bodyPr/>
          <a:lstStyle/>
          <a:p>
            <a:fld id="{05401AB5-A690-4BB7-8F80-238F9FA51F29}" type="slidenum">
              <a:rPr kumimoji="1" lang="ja-JP" altLang="en-US" smtClean="0"/>
              <a:t>33</a:t>
            </a:fld>
            <a:endParaRPr kumimoji="1" lang="ja-JP" altLang="en-US"/>
          </a:p>
        </p:txBody>
      </p:sp>
    </p:spTree>
    <p:extLst>
      <p:ext uri="{BB962C8B-B14F-4D97-AF65-F5344CB8AC3E}">
        <p14:creationId xmlns:p14="http://schemas.microsoft.com/office/powerpoint/2010/main" val="1769878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s-crystal-clear-blue-water-ripples-crystal-clear-water-on-white-background-abstract-illustration-animation-30fps-hd1080-seamless-loop_vyq5dljsg__M0000.png"/>
          <p:cNvPicPr>
            <a:picLocks noChangeAspect="1"/>
          </p:cNvPicPr>
          <p:nvPr/>
        </p:nvPicPr>
        <p:blipFill rotWithShape="1">
          <a:blip r:embed="rId2">
            <a:alphaModFix amt="70000"/>
            <a:extLst>
              <a:ext uri="{28A0092B-C50C-407E-A947-70E740481C1C}">
                <a14:useLocalDpi xmlns:a14="http://schemas.microsoft.com/office/drawing/2010/main" val="0"/>
              </a:ext>
            </a:extLst>
          </a:blip>
          <a:srcRect b="23079"/>
          <a:stretch/>
        </p:blipFill>
        <p:spPr>
          <a:xfrm>
            <a:off x="0" y="2897726"/>
            <a:ext cx="9144000" cy="3956400"/>
          </a:xfrm>
          <a:prstGeom prst="rect">
            <a:avLst/>
          </a:prstGeom>
        </p:spPr>
      </p:pic>
      <p:pic>
        <p:nvPicPr>
          <p:cNvPr id="3" name="Picture 2" descr="aquaphotomics_green small size.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8027090" y="5195113"/>
            <a:ext cx="1116910" cy="1796365"/>
          </a:xfrm>
          <a:prstGeom prst="rect">
            <a:avLst/>
          </a:prstGeom>
        </p:spPr>
      </p:pic>
      <p:sp>
        <p:nvSpPr>
          <p:cNvPr id="7" name="日付プレースホルダー 1"/>
          <p:cNvSpPr>
            <a:spLocks noGrp="1"/>
          </p:cNvSpPr>
          <p:nvPr>
            <p:ph type="dt" sz="half" idx="10"/>
          </p:nvPr>
        </p:nvSpPr>
        <p:spPr/>
        <p:txBody>
          <a:bodyPr/>
          <a:lstStyle/>
          <a:p>
            <a:fld id="{1F06A47F-80F5-495B-8299-F121F6547CFF}" type="datetime1">
              <a:rPr kumimoji="1" lang="ja-JP" altLang="en-US" smtClean="0"/>
              <a:t>2018/11/30</a:t>
            </a:fld>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8" name="スライド番号プレースホルダー 2"/>
          <p:cNvSpPr>
            <a:spLocks noGrp="1"/>
          </p:cNvSpPr>
          <p:nvPr>
            <p:ph type="sldNum" sz="quarter" idx="12"/>
          </p:nvPr>
        </p:nvSpPr>
        <p:spPr/>
        <p:txBody>
          <a:bodyPr/>
          <a:lstStyle/>
          <a:p>
            <a:fld id="{05401AB5-A690-4BB7-8F80-238F9FA51F29}" type="slidenum">
              <a:rPr kumimoji="1" lang="ja-JP" altLang="en-US" smtClean="0"/>
              <a:t>34</a:t>
            </a:fld>
            <a:endParaRPr kumimoji="1" lang="ja-JP" altLang="en-US"/>
          </a:p>
        </p:txBody>
      </p:sp>
      <p:pic>
        <p:nvPicPr>
          <p:cNvPr id="9" name="図 3"/>
          <p:cNvPicPr/>
          <p:nvPr/>
        </p:nvPicPr>
        <p:blipFill>
          <a:blip r:embed="rId4"/>
          <a:stretch>
            <a:fillRect/>
          </a:stretch>
        </p:blipFill>
        <p:spPr>
          <a:xfrm>
            <a:off x="1282735" y="65153"/>
            <a:ext cx="6840760" cy="4536503"/>
          </a:xfrm>
          <a:prstGeom prst="rect">
            <a:avLst/>
          </a:prstGeom>
        </p:spPr>
      </p:pic>
      <p:sp>
        <p:nvSpPr>
          <p:cNvPr id="10" name="正方形/長方形 4"/>
          <p:cNvSpPr/>
          <p:nvPr/>
        </p:nvSpPr>
        <p:spPr>
          <a:xfrm>
            <a:off x="69018" y="4656024"/>
            <a:ext cx="8054478" cy="2185214"/>
          </a:xfrm>
          <a:prstGeom prst="rect">
            <a:avLst/>
          </a:prstGeom>
        </p:spPr>
        <p:txBody>
          <a:bodyPr wrap="square">
            <a:spAutoFit/>
          </a:bodyPr>
          <a:lstStyle/>
          <a:p>
            <a:pPr algn="just"/>
            <a:r>
              <a:rPr lang="en-US" altLang="ja-JP" sz="1600" b="1" dirty="0">
                <a:solidFill>
                  <a:schemeClr val="tx1">
                    <a:lumMod val="65000"/>
                    <a:lumOff val="35000"/>
                  </a:schemeClr>
                </a:solidFill>
                <a:latin typeface="Optima"/>
                <a:cs typeface="Optima"/>
              </a:rPr>
              <a:t>NIRS based discrimination of </a:t>
            </a:r>
            <a:r>
              <a:rPr lang="en-US" altLang="ja-JP" sz="1600" b="1" dirty="0" err="1">
                <a:solidFill>
                  <a:schemeClr val="tx1">
                    <a:lumMod val="65000"/>
                    <a:lumOff val="35000"/>
                  </a:schemeClr>
                </a:solidFill>
                <a:latin typeface="Optima"/>
                <a:cs typeface="Optima"/>
              </a:rPr>
              <a:t>Milli</a:t>
            </a:r>
            <a:r>
              <a:rPr lang="en-US" altLang="ja-JP" sz="1600" b="1" dirty="0">
                <a:solidFill>
                  <a:schemeClr val="tx1">
                    <a:lumMod val="65000"/>
                    <a:lumOff val="35000"/>
                  </a:schemeClr>
                </a:solidFill>
                <a:latin typeface="Optima"/>
                <a:cs typeface="Optima"/>
              </a:rPr>
              <a:t>-Q water and cis-</a:t>
            </a:r>
            <a:r>
              <a:rPr lang="en-US" altLang="ja-JP" sz="1600" b="1" dirty="0" err="1">
                <a:solidFill>
                  <a:schemeClr val="tx1">
                    <a:lumMod val="65000"/>
                    <a:lumOff val="35000"/>
                  </a:schemeClr>
                </a:solidFill>
                <a:latin typeface="Optima"/>
                <a:cs typeface="Optima"/>
              </a:rPr>
              <a:t>syn</a:t>
            </a:r>
            <a:r>
              <a:rPr lang="en-US" altLang="ja-JP" sz="1600" b="1" dirty="0">
                <a:solidFill>
                  <a:schemeClr val="tx1">
                    <a:lumMod val="65000"/>
                    <a:lumOff val="35000"/>
                  </a:schemeClr>
                </a:solidFill>
                <a:latin typeface="Optima"/>
                <a:cs typeface="Optima"/>
              </a:rPr>
              <a:t> T&lt;&gt;</a:t>
            </a:r>
            <a:r>
              <a:rPr lang="en-US" altLang="ja-JP" sz="1600" b="1" dirty="0" err="1">
                <a:solidFill>
                  <a:schemeClr val="tx1">
                    <a:lumMod val="65000"/>
                    <a:lumOff val="35000"/>
                  </a:schemeClr>
                </a:solidFill>
                <a:latin typeface="Optima"/>
                <a:cs typeface="Optima"/>
              </a:rPr>
              <a:t>Ts</a:t>
            </a:r>
            <a:r>
              <a:rPr lang="en-US" altLang="ja-JP" sz="1600" b="1" dirty="0">
                <a:solidFill>
                  <a:schemeClr val="tx1">
                    <a:lumMod val="65000"/>
                    <a:lumOff val="35000"/>
                  </a:schemeClr>
                </a:solidFill>
                <a:latin typeface="Optima"/>
                <a:cs typeface="Optima"/>
              </a:rPr>
              <a:t> solutions.</a:t>
            </a:r>
            <a:endParaRPr lang="ja-JP" altLang="ja-JP" sz="1600" b="1" dirty="0">
              <a:solidFill>
                <a:schemeClr val="tx1">
                  <a:lumMod val="65000"/>
                  <a:lumOff val="35000"/>
                </a:schemeClr>
              </a:solidFill>
              <a:latin typeface="Optima"/>
              <a:cs typeface="Optima"/>
            </a:endParaRPr>
          </a:p>
          <a:p>
            <a:pPr algn="just"/>
            <a:r>
              <a:rPr lang="en-US" altLang="ja-JP" sz="1600" dirty="0" smtClean="0">
                <a:solidFill>
                  <a:schemeClr val="tx1">
                    <a:lumMod val="65000"/>
                    <a:lumOff val="35000"/>
                  </a:schemeClr>
                </a:solidFill>
                <a:latin typeface="Optima"/>
                <a:cs typeface="Optima"/>
              </a:rPr>
              <a:t>SIMCA </a:t>
            </a:r>
            <a:r>
              <a:rPr lang="en-US" altLang="ja-JP" sz="1600" dirty="0">
                <a:solidFill>
                  <a:schemeClr val="tx1">
                    <a:lumMod val="65000"/>
                    <a:lumOff val="35000"/>
                  </a:schemeClr>
                </a:solidFill>
                <a:latin typeface="Optima"/>
                <a:cs typeface="Optima"/>
              </a:rPr>
              <a:t>using 1300-1600 nm interval of NIR spectra with mean-centering and smoothing (45 points). Factor # =2: samples of </a:t>
            </a:r>
            <a:r>
              <a:rPr lang="en-US" altLang="ja-JP" sz="1600" dirty="0" err="1">
                <a:solidFill>
                  <a:schemeClr val="tx1">
                    <a:lumMod val="65000"/>
                    <a:lumOff val="35000"/>
                  </a:schemeClr>
                </a:solidFill>
                <a:latin typeface="Optima"/>
                <a:cs typeface="Optima"/>
              </a:rPr>
              <a:t>Milli</a:t>
            </a:r>
            <a:r>
              <a:rPr lang="en-US" altLang="ja-JP" sz="1600" dirty="0">
                <a:solidFill>
                  <a:schemeClr val="tx1">
                    <a:lumMod val="65000"/>
                    <a:lumOff val="35000"/>
                  </a:schemeClr>
                </a:solidFill>
                <a:latin typeface="Optima"/>
                <a:cs typeface="Optima"/>
              </a:rPr>
              <a:t>-Q water and isolated cis-</a:t>
            </a:r>
            <a:r>
              <a:rPr lang="en-US" altLang="ja-JP" sz="1600" dirty="0" err="1">
                <a:solidFill>
                  <a:schemeClr val="tx1">
                    <a:lumMod val="65000"/>
                    <a:lumOff val="35000"/>
                  </a:schemeClr>
                </a:solidFill>
                <a:latin typeface="Optima"/>
                <a:cs typeface="Optima"/>
              </a:rPr>
              <a:t>syn</a:t>
            </a:r>
            <a:r>
              <a:rPr lang="en-US" altLang="ja-JP" sz="1600" dirty="0">
                <a:solidFill>
                  <a:schemeClr val="tx1">
                    <a:lumMod val="65000"/>
                    <a:lumOff val="35000"/>
                  </a:schemeClr>
                </a:solidFill>
                <a:latin typeface="Optima"/>
                <a:cs typeface="Optima"/>
              </a:rPr>
              <a:t> T&lt;&gt;</a:t>
            </a:r>
            <a:r>
              <a:rPr lang="en-US" altLang="ja-JP" sz="1600" dirty="0" err="1">
                <a:solidFill>
                  <a:schemeClr val="tx1">
                    <a:lumMod val="65000"/>
                    <a:lumOff val="35000"/>
                  </a:schemeClr>
                </a:solidFill>
                <a:latin typeface="Optima"/>
                <a:cs typeface="Optima"/>
              </a:rPr>
              <a:t>Ts</a:t>
            </a:r>
            <a:r>
              <a:rPr lang="en-US" altLang="ja-JP" sz="1600" dirty="0">
                <a:solidFill>
                  <a:schemeClr val="tx1">
                    <a:lumMod val="65000"/>
                    <a:lumOff val="35000"/>
                  </a:schemeClr>
                </a:solidFill>
                <a:latin typeface="Optima"/>
                <a:cs typeface="Optima"/>
              </a:rPr>
              <a:t> solutions form separate groups (ratio of correctly classified samples = 94.9 %). </a:t>
            </a:r>
            <a:endParaRPr lang="ja-JP" altLang="ja-JP" sz="1600" b="1" dirty="0">
              <a:solidFill>
                <a:schemeClr val="tx1">
                  <a:lumMod val="65000"/>
                  <a:lumOff val="35000"/>
                </a:schemeClr>
              </a:solidFill>
              <a:latin typeface="Optima"/>
              <a:cs typeface="Optima"/>
            </a:endParaRPr>
          </a:p>
          <a:p>
            <a:pPr algn="just"/>
            <a:r>
              <a:rPr lang="en-US" altLang="ja-JP" sz="1600" dirty="0" smtClean="0">
                <a:solidFill>
                  <a:schemeClr val="tx1">
                    <a:lumMod val="65000"/>
                    <a:lumOff val="35000"/>
                  </a:schemeClr>
                </a:solidFill>
                <a:latin typeface="Optima"/>
                <a:cs typeface="Optima"/>
              </a:rPr>
              <a:t>C</a:t>
            </a:r>
            <a:r>
              <a:rPr lang="en-US" altLang="ja-JP" sz="1600" dirty="0">
                <a:solidFill>
                  <a:schemeClr val="tx1">
                    <a:lumMod val="65000"/>
                    <a:lumOff val="35000"/>
                  </a:schemeClr>
                </a:solidFill>
                <a:latin typeface="Optima"/>
                <a:cs typeface="Optima"/>
              </a:rPr>
              <a:t>) </a:t>
            </a:r>
            <a:r>
              <a:rPr lang="en-US" altLang="ja-JP" sz="1600" dirty="0" smtClean="0">
                <a:solidFill>
                  <a:schemeClr val="tx1">
                    <a:lumMod val="65000"/>
                    <a:lumOff val="35000"/>
                  </a:schemeClr>
                </a:solidFill>
                <a:latin typeface="Optima"/>
                <a:cs typeface="Optima"/>
              </a:rPr>
              <a:t>PLS-DA </a:t>
            </a:r>
            <a:r>
              <a:rPr lang="en-US" altLang="ja-JP" sz="1600" dirty="0">
                <a:solidFill>
                  <a:schemeClr val="tx1">
                    <a:lumMod val="65000"/>
                    <a:lumOff val="35000"/>
                  </a:schemeClr>
                </a:solidFill>
                <a:latin typeface="Optima"/>
                <a:cs typeface="Optima"/>
              </a:rPr>
              <a:t>using 1300-1600 nm interval of NIR spectra </a:t>
            </a:r>
            <a:r>
              <a:rPr lang="en-US" altLang="ja-JP" sz="1600" dirty="0" smtClean="0">
                <a:solidFill>
                  <a:schemeClr val="tx1">
                    <a:lumMod val="65000"/>
                    <a:lumOff val="35000"/>
                  </a:schemeClr>
                </a:solidFill>
                <a:latin typeface="Optima"/>
                <a:cs typeface="Optima"/>
              </a:rPr>
              <a:t>: </a:t>
            </a:r>
            <a:r>
              <a:rPr lang="en-US" altLang="ja-JP" sz="1600" dirty="0">
                <a:solidFill>
                  <a:schemeClr val="tx1">
                    <a:lumMod val="65000"/>
                    <a:lumOff val="35000"/>
                  </a:schemeClr>
                </a:solidFill>
                <a:latin typeface="Optima"/>
                <a:cs typeface="Optima"/>
              </a:rPr>
              <a:t>94.9 % of samples were classified correctly in cross-validation. Factor # =1. </a:t>
            </a:r>
            <a:endParaRPr lang="en-US" altLang="ja-JP" sz="1600" dirty="0" smtClean="0">
              <a:solidFill>
                <a:schemeClr val="tx1">
                  <a:lumMod val="65000"/>
                  <a:lumOff val="35000"/>
                </a:schemeClr>
              </a:solidFill>
              <a:latin typeface="Optima"/>
              <a:cs typeface="Optima"/>
            </a:endParaRPr>
          </a:p>
          <a:p>
            <a:endParaRPr lang="en-US" altLang="ja-JP" sz="1000" dirty="0" smtClean="0">
              <a:solidFill>
                <a:schemeClr val="tx1">
                  <a:lumMod val="65000"/>
                  <a:lumOff val="35000"/>
                </a:schemeClr>
              </a:solidFill>
              <a:latin typeface="Optima"/>
              <a:cs typeface="Optima"/>
              <a:hlinkClick r:id="rId5"/>
            </a:endParaRPr>
          </a:p>
          <a:p>
            <a:r>
              <a:rPr lang="en-US" altLang="ja-JP" sz="1000" dirty="0" smtClean="0">
                <a:solidFill>
                  <a:schemeClr val="tx1">
                    <a:lumMod val="65000"/>
                    <a:lumOff val="35000"/>
                  </a:schemeClr>
                </a:solidFill>
                <a:latin typeface="Optima"/>
                <a:cs typeface="Optima"/>
                <a:hlinkClick r:id="rId5"/>
              </a:rPr>
              <a:t>Detection </a:t>
            </a:r>
            <a:r>
              <a:rPr lang="en-US" altLang="ja-JP" sz="1000" dirty="0">
                <a:solidFill>
                  <a:schemeClr val="tx1">
                    <a:lumMod val="65000"/>
                    <a:lumOff val="35000"/>
                  </a:schemeClr>
                </a:solidFill>
                <a:latin typeface="Optima"/>
                <a:cs typeface="Optima"/>
                <a:hlinkClick r:id="rId5"/>
              </a:rPr>
              <a:t>of UV-induced cyclobutane pyrimidine dimers by near-infrared spectroscopy and </a:t>
            </a:r>
            <a:r>
              <a:rPr lang="en-US" altLang="ja-JP" sz="1000" dirty="0" smtClean="0">
                <a:solidFill>
                  <a:schemeClr val="tx1">
                    <a:lumMod val="65000"/>
                    <a:lumOff val="35000"/>
                  </a:schemeClr>
                </a:solidFill>
                <a:latin typeface="Optima"/>
                <a:cs typeface="Optima"/>
                <a:hlinkClick r:id="rId5"/>
              </a:rPr>
              <a:t>aquaphotomics</a:t>
            </a:r>
            <a:r>
              <a:rPr lang="en-US" altLang="ja-JP" sz="1000" dirty="0" smtClean="0">
                <a:solidFill>
                  <a:schemeClr val="tx1">
                    <a:lumMod val="65000"/>
                    <a:lumOff val="35000"/>
                  </a:schemeClr>
                </a:solidFill>
                <a:latin typeface="Optima"/>
                <a:cs typeface="Optima"/>
              </a:rPr>
              <a:t> N </a:t>
            </a:r>
            <a:r>
              <a:rPr lang="en-US" altLang="ja-JP" sz="1000" dirty="0" err="1">
                <a:solidFill>
                  <a:schemeClr val="tx1">
                    <a:lumMod val="65000"/>
                    <a:lumOff val="35000"/>
                  </a:schemeClr>
                </a:solidFill>
                <a:latin typeface="Optima"/>
                <a:cs typeface="Optima"/>
              </a:rPr>
              <a:t>Goto</a:t>
            </a:r>
            <a:r>
              <a:rPr lang="en-US" altLang="ja-JP" sz="1000" dirty="0">
                <a:solidFill>
                  <a:schemeClr val="tx1">
                    <a:lumMod val="65000"/>
                    <a:lumOff val="35000"/>
                  </a:schemeClr>
                </a:solidFill>
                <a:latin typeface="Optima"/>
                <a:cs typeface="Optima"/>
              </a:rPr>
              <a:t>, G Bazar, Z Kovacs, M </a:t>
            </a:r>
            <a:r>
              <a:rPr lang="en-US" altLang="ja-JP" sz="1000" dirty="0" err="1">
                <a:solidFill>
                  <a:schemeClr val="tx1">
                    <a:lumMod val="65000"/>
                    <a:lumOff val="35000"/>
                  </a:schemeClr>
                </a:solidFill>
                <a:latin typeface="Optima"/>
                <a:cs typeface="Optima"/>
              </a:rPr>
              <a:t>Kunisada</a:t>
            </a:r>
            <a:r>
              <a:rPr lang="en-US" altLang="ja-JP" sz="1000" dirty="0">
                <a:solidFill>
                  <a:schemeClr val="tx1">
                    <a:lumMod val="65000"/>
                    <a:lumOff val="35000"/>
                  </a:schemeClr>
                </a:solidFill>
                <a:latin typeface="Optima"/>
                <a:cs typeface="Optima"/>
              </a:rPr>
              <a:t>, H Morita… - Scientific reports, 2015</a:t>
            </a:r>
          </a:p>
          <a:p>
            <a:endParaRPr lang="ja-JP" altLang="ja-JP" sz="1000" b="1" dirty="0"/>
          </a:p>
        </p:txBody>
      </p:sp>
    </p:spTree>
    <p:extLst>
      <p:ext uri="{BB962C8B-B14F-4D97-AF65-F5344CB8AC3E}">
        <p14:creationId xmlns:p14="http://schemas.microsoft.com/office/powerpoint/2010/main" val="32142662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s-crystal-clear-blue-water-ripples-crystal-clear-water-on-white-background-abstract-illustration-animation-30fps-hd1080-seamless-loop_vyq5dljsg__M0000.png"/>
          <p:cNvPicPr>
            <a:picLocks noChangeAspect="1"/>
          </p:cNvPicPr>
          <p:nvPr/>
        </p:nvPicPr>
        <p:blipFill rotWithShape="1">
          <a:blip r:embed="rId2">
            <a:alphaModFix amt="70000"/>
            <a:extLst>
              <a:ext uri="{28A0092B-C50C-407E-A947-70E740481C1C}">
                <a14:useLocalDpi xmlns:a14="http://schemas.microsoft.com/office/drawing/2010/main" val="0"/>
              </a:ext>
            </a:extLst>
          </a:blip>
          <a:srcRect b="23079"/>
          <a:stretch/>
        </p:blipFill>
        <p:spPr>
          <a:xfrm>
            <a:off x="0" y="2897726"/>
            <a:ext cx="9144000" cy="3956400"/>
          </a:xfrm>
          <a:prstGeom prst="rect">
            <a:avLst/>
          </a:prstGeom>
        </p:spPr>
      </p:pic>
      <p:pic>
        <p:nvPicPr>
          <p:cNvPr id="3" name="Picture 2" descr="aquaphotomics_green small size.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8027090" y="5195113"/>
            <a:ext cx="1116910" cy="1796365"/>
          </a:xfrm>
          <a:prstGeom prst="rect">
            <a:avLst/>
          </a:prstGeom>
        </p:spPr>
      </p:pic>
      <p:pic>
        <p:nvPicPr>
          <p:cNvPr id="4" name="図 4"/>
          <p:cNvPicPr/>
          <p:nvPr/>
        </p:nvPicPr>
        <p:blipFill>
          <a:blip r:embed="rId4">
            <a:extLst>
              <a:ext uri="{28A0092B-C50C-407E-A947-70E740481C1C}">
                <a14:useLocalDpi xmlns:a14="http://schemas.microsoft.com/office/drawing/2010/main" val="0"/>
              </a:ext>
            </a:extLst>
          </a:blip>
          <a:srcRect/>
          <a:stretch>
            <a:fillRect/>
          </a:stretch>
        </p:blipFill>
        <p:spPr bwMode="auto">
          <a:xfrm>
            <a:off x="315576" y="220825"/>
            <a:ext cx="3995345" cy="5254747"/>
          </a:xfrm>
          <a:prstGeom prst="rect">
            <a:avLst/>
          </a:prstGeom>
          <a:noFill/>
          <a:ln>
            <a:noFill/>
          </a:ln>
        </p:spPr>
      </p:pic>
      <p:sp>
        <p:nvSpPr>
          <p:cNvPr id="5" name="正方形/長方形 3"/>
          <p:cNvSpPr/>
          <p:nvPr/>
        </p:nvSpPr>
        <p:spPr>
          <a:xfrm>
            <a:off x="4611684" y="410828"/>
            <a:ext cx="4193960" cy="3416320"/>
          </a:xfrm>
          <a:prstGeom prst="rect">
            <a:avLst/>
          </a:prstGeom>
        </p:spPr>
        <p:txBody>
          <a:bodyPr wrap="square">
            <a:spAutoFit/>
          </a:bodyPr>
          <a:lstStyle/>
          <a:p>
            <a:pPr algn="just"/>
            <a:r>
              <a:rPr lang="en-US" altLang="ja-JP" sz="1600" dirty="0" smtClean="0">
                <a:solidFill>
                  <a:srgbClr val="595959"/>
                </a:solidFill>
                <a:latin typeface="Optima"/>
                <a:cs typeface="Optima"/>
              </a:rPr>
              <a:t>Results </a:t>
            </a:r>
            <a:r>
              <a:rPr lang="en-US" altLang="ja-JP" sz="1600" dirty="0">
                <a:solidFill>
                  <a:srgbClr val="595959"/>
                </a:solidFill>
                <a:latin typeface="Optima"/>
                <a:cs typeface="Optima"/>
              </a:rPr>
              <a:t>of NIRS regression models dependent on the irradiated UVC doses show close correlation between the actually irradiated doses of UVC and the levels determined by the NIRS calibration model when DNA samples irradiated with UVC at doses of 0, 5, 10, 15 and 20 kJ/m</a:t>
            </a:r>
            <a:r>
              <a:rPr lang="en-US" altLang="ja-JP" sz="1600" baseline="30000" dirty="0">
                <a:solidFill>
                  <a:srgbClr val="595959"/>
                </a:solidFill>
                <a:latin typeface="Optima"/>
                <a:cs typeface="Optima"/>
              </a:rPr>
              <a:t>2</a:t>
            </a:r>
            <a:r>
              <a:rPr lang="en-US" altLang="ja-JP" sz="1600" dirty="0">
                <a:solidFill>
                  <a:srgbClr val="595959"/>
                </a:solidFill>
                <a:latin typeface="Optima"/>
                <a:cs typeface="Optima"/>
              </a:rPr>
              <a:t> were measured in 20 </a:t>
            </a:r>
            <a:r>
              <a:rPr lang="en-US" altLang="ja-JP" sz="1600" dirty="0" err="1">
                <a:solidFill>
                  <a:srgbClr val="595959"/>
                </a:solidFill>
                <a:latin typeface="Optima"/>
                <a:cs typeface="Optima"/>
              </a:rPr>
              <a:t>μM</a:t>
            </a:r>
            <a:r>
              <a:rPr lang="en-US" altLang="ja-JP" sz="1600" dirty="0">
                <a:solidFill>
                  <a:srgbClr val="595959"/>
                </a:solidFill>
                <a:latin typeface="Optima"/>
                <a:cs typeface="Optima"/>
              </a:rPr>
              <a:t> aqueous solutions. </a:t>
            </a:r>
            <a:endParaRPr lang="en-US" altLang="ja-JP" sz="1600" dirty="0" smtClean="0">
              <a:solidFill>
                <a:srgbClr val="595959"/>
              </a:solidFill>
              <a:latin typeface="Optima"/>
              <a:cs typeface="Optima"/>
            </a:endParaRPr>
          </a:p>
          <a:p>
            <a:pPr algn="just"/>
            <a:endParaRPr lang="en-US" altLang="ja-JP" sz="1600" dirty="0" smtClean="0">
              <a:solidFill>
                <a:srgbClr val="595959"/>
              </a:solidFill>
              <a:latin typeface="Optima"/>
              <a:cs typeface="Optima"/>
            </a:endParaRPr>
          </a:p>
          <a:p>
            <a:pPr algn="just"/>
            <a:r>
              <a:rPr lang="en-US" altLang="ja-JP" sz="1000" dirty="0">
                <a:solidFill>
                  <a:srgbClr val="595959"/>
                </a:solidFill>
                <a:latin typeface="Optima"/>
                <a:cs typeface="Optima"/>
                <a:hlinkClick r:id="rId5"/>
              </a:rPr>
              <a:t>Detection of UV-induced </a:t>
            </a:r>
            <a:r>
              <a:rPr lang="en-US" altLang="ja-JP" sz="1000" dirty="0" err="1">
                <a:solidFill>
                  <a:srgbClr val="595959"/>
                </a:solidFill>
                <a:latin typeface="Optima"/>
                <a:cs typeface="Optima"/>
                <a:hlinkClick r:id="rId5"/>
              </a:rPr>
              <a:t>cyclobutane</a:t>
            </a:r>
            <a:r>
              <a:rPr lang="en-US" altLang="ja-JP" sz="1000" dirty="0">
                <a:solidFill>
                  <a:srgbClr val="595959"/>
                </a:solidFill>
                <a:latin typeface="Optima"/>
                <a:cs typeface="Optima"/>
                <a:hlinkClick r:id="rId5"/>
              </a:rPr>
              <a:t> pyrimidine dimers by near-infrared spectroscopy and </a:t>
            </a:r>
            <a:r>
              <a:rPr lang="en-US" altLang="ja-JP" sz="1000" dirty="0" err="1">
                <a:solidFill>
                  <a:srgbClr val="595959"/>
                </a:solidFill>
                <a:latin typeface="Optima"/>
                <a:cs typeface="Optima"/>
                <a:hlinkClick r:id="rId5"/>
              </a:rPr>
              <a:t>aquaphotomics</a:t>
            </a:r>
            <a:endParaRPr lang="en-US" altLang="ja-JP" sz="1000" dirty="0">
              <a:solidFill>
                <a:srgbClr val="595959"/>
              </a:solidFill>
              <a:latin typeface="Optima"/>
              <a:cs typeface="Optima"/>
            </a:endParaRPr>
          </a:p>
          <a:p>
            <a:pPr algn="just"/>
            <a:r>
              <a:rPr lang="en-US" altLang="ja-JP" sz="1000" dirty="0">
                <a:solidFill>
                  <a:srgbClr val="595959"/>
                </a:solidFill>
                <a:latin typeface="Optima"/>
                <a:cs typeface="Optima"/>
              </a:rPr>
              <a:t>N </a:t>
            </a:r>
            <a:r>
              <a:rPr lang="en-US" altLang="ja-JP" sz="1000" dirty="0" err="1">
                <a:solidFill>
                  <a:srgbClr val="595959"/>
                </a:solidFill>
                <a:latin typeface="Optima"/>
                <a:cs typeface="Optima"/>
              </a:rPr>
              <a:t>Goto</a:t>
            </a:r>
            <a:r>
              <a:rPr lang="en-US" altLang="ja-JP" sz="1000" dirty="0">
                <a:solidFill>
                  <a:srgbClr val="595959"/>
                </a:solidFill>
                <a:latin typeface="Optima"/>
                <a:cs typeface="Optima"/>
              </a:rPr>
              <a:t>, G Bazar, Z Kovacs, M </a:t>
            </a:r>
            <a:r>
              <a:rPr lang="en-US" altLang="ja-JP" sz="1000" dirty="0" err="1">
                <a:solidFill>
                  <a:srgbClr val="595959"/>
                </a:solidFill>
                <a:latin typeface="Optima"/>
                <a:cs typeface="Optima"/>
              </a:rPr>
              <a:t>Kunisada</a:t>
            </a:r>
            <a:r>
              <a:rPr lang="en-US" altLang="ja-JP" sz="1000" dirty="0">
                <a:solidFill>
                  <a:srgbClr val="595959"/>
                </a:solidFill>
                <a:latin typeface="Optima"/>
                <a:cs typeface="Optima"/>
              </a:rPr>
              <a:t>, H Morita… - Scientific reports, 2015</a:t>
            </a:r>
          </a:p>
          <a:p>
            <a:pPr algn="just"/>
            <a:endParaRPr lang="en-US" altLang="ja-JP" sz="1600" dirty="0">
              <a:solidFill>
                <a:srgbClr val="595959"/>
              </a:solidFill>
              <a:latin typeface="Optima"/>
              <a:cs typeface="Optima"/>
            </a:endParaRPr>
          </a:p>
          <a:p>
            <a:pPr algn="just"/>
            <a:endParaRPr lang="ja-JP" altLang="ja-JP" sz="1600" dirty="0">
              <a:solidFill>
                <a:srgbClr val="595959"/>
              </a:solidFill>
              <a:latin typeface="Optima"/>
              <a:cs typeface="Optima"/>
            </a:endParaRPr>
          </a:p>
        </p:txBody>
      </p:sp>
      <p:sp>
        <p:nvSpPr>
          <p:cNvPr id="6" name="日付プレースホルダー 5"/>
          <p:cNvSpPr>
            <a:spLocks noGrp="1"/>
          </p:cNvSpPr>
          <p:nvPr>
            <p:ph type="dt" sz="half" idx="10"/>
          </p:nvPr>
        </p:nvSpPr>
        <p:spPr/>
        <p:txBody>
          <a:bodyPr/>
          <a:lstStyle/>
          <a:p>
            <a:fld id="{AF1FEB41-CD6A-4DE6-BD25-CE676ECE3E65}" type="datetime1">
              <a:rPr kumimoji="1" lang="ja-JP" altLang="en-US" smtClean="0"/>
              <a:t>2018/11/30</a:t>
            </a:fld>
            <a:endParaRPr kumimoji="1" lang="ja-JP" altLang="en-US"/>
          </a:p>
        </p:txBody>
      </p:sp>
      <p:sp>
        <p:nvSpPr>
          <p:cNvPr id="7" name="フッター プレースホルダー 6"/>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8" name="スライド番号プレースホルダー 7"/>
          <p:cNvSpPr>
            <a:spLocks noGrp="1"/>
          </p:cNvSpPr>
          <p:nvPr>
            <p:ph type="sldNum" sz="quarter" idx="12"/>
          </p:nvPr>
        </p:nvSpPr>
        <p:spPr/>
        <p:txBody>
          <a:bodyPr/>
          <a:lstStyle/>
          <a:p>
            <a:fld id="{05401AB5-A690-4BB7-8F80-238F9FA51F29}" type="slidenum">
              <a:rPr kumimoji="1" lang="ja-JP" altLang="en-US" smtClean="0"/>
              <a:t>35</a:t>
            </a:fld>
            <a:endParaRPr kumimoji="1" lang="ja-JP" altLang="en-US"/>
          </a:p>
        </p:txBody>
      </p:sp>
    </p:spTree>
    <p:extLst>
      <p:ext uri="{BB962C8B-B14F-4D97-AF65-F5344CB8AC3E}">
        <p14:creationId xmlns:p14="http://schemas.microsoft.com/office/powerpoint/2010/main" val="29574802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s-crystal-clear-blue-water-ripples-crystal-clear-water-on-white-background-abstract-illustration-animation-30fps-hd1080-seamless-loop_vyq5dljsg__M0000.png"/>
          <p:cNvPicPr>
            <a:picLocks noChangeAspect="1"/>
          </p:cNvPicPr>
          <p:nvPr/>
        </p:nvPicPr>
        <p:blipFill rotWithShape="1">
          <a:blip r:embed="rId2">
            <a:alphaModFix amt="70000"/>
            <a:extLst>
              <a:ext uri="{28A0092B-C50C-407E-A947-70E740481C1C}">
                <a14:useLocalDpi xmlns:a14="http://schemas.microsoft.com/office/drawing/2010/main" val="0"/>
              </a:ext>
            </a:extLst>
          </a:blip>
          <a:srcRect b="23079"/>
          <a:stretch/>
        </p:blipFill>
        <p:spPr>
          <a:xfrm>
            <a:off x="0" y="2897726"/>
            <a:ext cx="9144000" cy="3956400"/>
          </a:xfrm>
          <a:prstGeom prst="rect">
            <a:avLst/>
          </a:prstGeom>
        </p:spPr>
      </p:pic>
      <p:pic>
        <p:nvPicPr>
          <p:cNvPr id="3" name="Picture 2" descr="aquaphotomics_green small size.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8027090" y="5195113"/>
            <a:ext cx="1116910" cy="1796365"/>
          </a:xfrm>
          <a:prstGeom prst="rect">
            <a:avLst/>
          </a:prstGeom>
        </p:spPr>
      </p:pic>
      <p:sp>
        <p:nvSpPr>
          <p:cNvPr id="5" name="正方形/長方形 5"/>
          <p:cNvSpPr/>
          <p:nvPr/>
        </p:nvSpPr>
        <p:spPr>
          <a:xfrm>
            <a:off x="4792568" y="370008"/>
            <a:ext cx="4104456" cy="5293757"/>
          </a:xfrm>
          <a:prstGeom prst="rect">
            <a:avLst/>
          </a:prstGeom>
        </p:spPr>
        <p:txBody>
          <a:bodyPr wrap="square">
            <a:spAutoFit/>
          </a:bodyPr>
          <a:lstStyle/>
          <a:p>
            <a:pPr algn="just"/>
            <a:r>
              <a:rPr lang="en-US" altLang="ja-JP" sz="1600" b="1" dirty="0">
                <a:solidFill>
                  <a:srgbClr val="595959"/>
                </a:solidFill>
                <a:latin typeface="Optima"/>
                <a:cs typeface="Optima"/>
              </a:rPr>
              <a:t>Quantitative analysis of isolated cis-</a:t>
            </a:r>
            <a:r>
              <a:rPr lang="en-US" altLang="ja-JP" sz="1600" b="1" dirty="0" err="1">
                <a:solidFill>
                  <a:srgbClr val="595959"/>
                </a:solidFill>
                <a:latin typeface="Optima"/>
                <a:cs typeface="Optima"/>
              </a:rPr>
              <a:t>syn</a:t>
            </a:r>
            <a:r>
              <a:rPr lang="en-US" altLang="ja-JP" sz="1600" b="1" dirty="0">
                <a:solidFill>
                  <a:srgbClr val="595959"/>
                </a:solidFill>
                <a:latin typeface="Optima"/>
                <a:cs typeface="Optima"/>
              </a:rPr>
              <a:t> T&lt;&gt;</a:t>
            </a:r>
            <a:r>
              <a:rPr lang="en-US" altLang="ja-JP" sz="1600" b="1" dirty="0" err="1">
                <a:solidFill>
                  <a:srgbClr val="595959"/>
                </a:solidFill>
                <a:latin typeface="Optima"/>
                <a:cs typeface="Optima"/>
              </a:rPr>
              <a:t>Ts</a:t>
            </a:r>
            <a:r>
              <a:rPr lang="en-US" altLang="ja-JP" sz="1600" b="1" dirty="0">
                <a:solidFill>
                  <a:srgbClr val="595959"/>
                </a:solidFill>
                <a:latin typeface="Optima"/>
                <a:cs typeface="Optima"/>
              </a:rPr>
              <a:t> using NIRS and HPLC data showing high correlation between cis-</a:t>
            </a:r>
            <a:r>
              <a:rPr lang="en-US" altLang="ja-JP" sz="1600" b="1" dirty="0" err="1">
                <a:solidFill>
                  <a:srgbClr val="595959"/>
                </a:solidFill>
                <a:latin typeface="Optima"/>
                <a:cs typeface="Optima"/>
              </a:rPr>
              <a:t>syn</a:t>
            </a:r>
            <a:r>
              <a:rPr lang="en-US" altLang="ja-JP" sz="1600" b="1" dirty="0">
                <a:solidFill>
                  <a:srgbClr val="595959"/>
                </a:solidFill>
                <a:latin typeface="Optima"/>
                <a:cs typeface="Optima"/>
              </a:rPr>
              <a:t> T&lt;&gt;</a:t>
            </a:r>
            <a:r>
              <a:rPr lang="en-US" altLang="ja-JP" sz="1600" b="1" dirty="0" err="1">
                <a:solidFill>
                  <a:srgbClr val="595959"/>
                </a:solidFill>
                <a:latin typeface="Optima"/>
                <a:cs typeface="Optima"/>
              </a:rPr>
              <a:t>Ts</a:t>
            </a:r>
            <a:r>
              <a:rPr lang="en-US" altLang="ja-JP" sz="1600" b="1" dirty="0">
                <a:solidFill>
                  <a:srgbClr val="595959"/>
                </a:solidFill>
                <a:latin typeface="Optima"/>
                <a:cs typeface="Optima"/>
              </a:rPr>
              <a:t> concentrations determined by the NIR calibration model and the laboratory reference values (0.77 </a:t>
            </a:r>
            <a:r>
              <a:rPr lang="en-US" altLang="ja-JP" sz="1600" b="1" dirty="0" err="1">
                <a:solidFill>
                  <a:srgbClr val="595959"/>
                </a:solidFill>
                <a:latin typeface="Optima"/>
                <a:cs typeface="Optima"/>
              </a:rPr>
              <a:t>μM</a:t>
            </a:r>
            <a:r>
              <a:rPr lang="en-US" altLang="ja-JP" sz="1600" b="1" dirty="0">
                <a:solidFill>
                  <a:srgbClr val="595959"/>
                </a:solidFill>
                <a:latin typeface="Optima"/>
                <a:cs typeface="Optima"/>
              </a:rPr>
              <a:t> -3.0 </a:t>
            </a:r>
            <a:r>
              <a:rPr lang="en-US" altLang="ja-JP" sz="1600" b="1" dirty="0" err="1">
                <a:solidFill>
                  <a:srgbClr val="595959"/>
                </a:solidFill>
                <a:latin typeface="Optima"/>
                <a:cs typeface="Optima"/>
              </a:rPr>
              <a:t>μM</a:t>
            </a:r>
            <a:r>
              <a:rPr lang="en-US" altLang="ja-JP" sz="1600" b="1" dirty="0">
                <a:solidFill>
                  <a:srgbClr val="595959"/>
                </a:solidFill>
                <a:latin typeface="Optima"/>
                <a:cs typeface="Optima"/>
              </a:rPr>
              <a:t>) determined by HPLC. </a:t>
            </a:r>
            <a:endParaRPr lang="ja-JP" altLang="ja-JP" sz="1600" dirty="0">
              <a:solidFill>
                <a:srgbClr val="595959"/>
              </a:solidFill>
              <a:latin typeface="Optima"/>
              <a:cs typeface="Optima"/>
            </a:endParaRPr>
          </a:p>
          <a:p>
            <a:pPr algn="just"/>
            <a:r>
              <a:rPr lang="en-US" altLang="ja-JP" sz="1600" dirty="0">
                <a:solidFill>
                  <a:srgbClr val="595959"/>
                </a:solidFill>
                <a:latin typeface="Optima"/>
                <a:cs typeface="Optima"/>
              </a:rPr>
              <a:t>A) Y-fit for cis-</a:t>
            </a:r>
            <a:r>
              <a:rPr lang="en-US" altLang="ja-JP" sz="1600" dirty="0" err="1">
                <a:solidFill>
                  <a:srgbClr val="595959"/>
                </a:solidFill>
                <a:latin typeface="Optima"/>
                <a:cs typeface="Optima"/>
              </a:rPr>
              <a:t>syn</a:t>
            </a:r>
            <a:r>
              <a:rPr lang="en-US" altLang="ja-JP" sz="1600" dirty="0">
                <a:solidFill>
                  <a:srgbClr val="595959"/>
                </a:solidFill>
                <a:latin typeface="Optima"/>
                <a:cs typeface="Optima"/>
              </a:rPr>
              <a:t> T&lt;&gt;</a:t>
            </a:r>
            <a:r>
              <a:rPr lang="en-US" altLang="ja-JP" sz="1600" dirty="0" err="1">
                <a:solidFill>
                  <a:srgbClr val="595959"/>
                </a:solidFill>
                <a:latin typeface="Optima"/>
                <a:cs typeface="Optima"/>
              </a:rPr>
              <a:t>Ts</a:t>
            </a:r>
            <a:r>
              <a:rPr lang="en-US" altLang="ja-JP" sz="1600" dirty="0">
                <a:solidFill>
                  <a:srgbClr val="595959"/>
                </a:solidFill>
                <a:latin typeface="Optima"/>
                <a:cs typeface="Optima"/>
              </a:rPr>
              <a:t> concentration of PLSR with pretreatment of mean centering, smoothing (21 points), OSC (one component) and leave-one-out cross validation: N = 24, number of applied latent variables = 2, r Cal = 0.9993, SEC = 0.0267, r Val = 0.9993, SECV = 0.0308.  </a:t>
            </a:r>
            <a:endParaRPr lang="ja-JP" altLang="ja-JP" sz="1600" dirty="0">
              <a:solidFill>
                <a:srgbClr val="595959"/>
              </a:solidFill>
              <a:latin typeface="Optima"/>
              <a:cs typeface="Optima"/>
            </a:endParaRPr>
          </a:p>
          <a:p>
            <a:pPr algn="just"/>
            <a:r>
              <a:rPr lang="en-US" altLang="ja-JP" sz="1600" dirty="0">
                <a:solidFill>
                  <a:srgbClr val="595959"/>
                </a:solidFill>
                <a:latin typeface="Optima"/>
                <a:cs typeface="Optima"/>
              </a:rPr>
              <a:t>B) Regression vector of PLSR calibration model on </a:t>
            </a:r>
            <a:r>
              <a:rPr lang="en-US" altLang="ja-JP" sz="1600" dirty="0" err="1">
                <a:solidFill>
                  <a:srgbClr val="595959"/>
                </a:solidFill>
                <a:latin typeface="Optima"/>
                <a:cs typeface="Optima"/>
              </a:rPr>
              <a:t>cis-syn</a:t>
            </a:r>
            <a:r>
              <a:rPr lang="en-US" altLang="ja-JP" sz="1600" dirty="0">
                <a:solidFill>
                  <a:srgbClr val="595959"/>
                </a:solidFill>
                <a:latin typeface="Optima"/>
                <a:cs typeface="Optima"/>
              </a:rPr>
              <a:t> T&lt;&gt;</a:t>
            </a:r>
            <a:r>
              <a:rPr lang="en-US" altLang="ja-JP" sz="1600" dirty="0" err="1">
                <a:solidFill>
                  <a:srgbClr val="595959"/>
                </a:solidFill>
                <a:latin typeface="Optima"/>
                <a:cs typeface="Optima"/>
              </a:rPr>
              <a:t>Ts</a:t>
            </a:r>
            <a:r>
              <a:rPr lang="en-US" altLang="ja-JP" sz="1600" dirty="0">
                <a:solidFill>
                  <a:srgbClr val="595959"/>
                </a:solidFill>
                <a:latin typeface="Optima"/>
                <a:cs typeface="Optima"/>
              </a:rPr>
              <a:t> concentration revealed characteristic water peaks in 1400 nm-1500 nm spectral interval</a:t>
            </a:r>
            <a:r>
              <a:rPr lang="en-US" altLang="ja-JP" sz="1600" dirty="0" smtClean="0">
                <a:solidFill>
                  <a:srgbClr val="595959"/>
                </a:solidFill>
                <a:latin typeface="Optima"/>
                <a:cs typeface="Optima"/>
              </a:rPr>
              <a:t>.</a:t>
            </a:r>
            <a:endParaRPr lang="en-US" altLang="ja-JP" sz="1600" dirty="0" smtClean="0">
              <a:hlinkClick r:id="rId4"/>
            </a:endParaRPr>
          </a:p>
          <a:p>
            <a:endParaRPr lang="en-US" altLang="ja-JP" sz="1000" dirty="0">
              <a:solidFill>
                <a:srgbClr val="595959"/>
              </a:solidFill>
              <a:hlinkClick r:id="rId4"/>
            </a:endParaRPr>
          </a:p>
          <a:p>
            <a:r>
              <a:rPr lang="en-US" altLang="ja-JP" sz="1000" dirty="0" smtClean="0">
                <a:solidFill>
                  <a:srgbClr val="595959"/>
                </a:solidFill>
                <a:hlinkClick r:id="rId4"/>
              </a:rPr>
              <a:t>Detection </a:t>
            </a:r>
            <a:r>
              <a:rPr lang="en-US" altLang="ja-JP" sz="1000" dirty="0">
                <a:solidFill>
                  <a:srgbClr val="595959"/>
                </a:solidFill>
                <a:hlinkClick r:id="rId4"/>
              </a:rPr>
              <a:t>of UV-induced </a:t>
            </a:r>
            <a:r>
              <a:rPr lang="en-US" altLang="ja-JP" sz="1000" dirty="0" err="1">
                <a:solidFill>
                  <a:srgbClr val="595959"/>
                </a:solidFill>
                <a:hlinkClick r:id="rId4"/>
              </a:rPr>
              <a:t>cyclobutane</a:t>
            </a:r>
            <a:r>
              <a:rPr lang="en-US" altLang="ja-JP" sz="1000" dirty="0">
                <a:solidFill>
                  <a:srgbClr val="595959"/>
                </a:solidFill>
                <a:hlinkClick r:id="rId4"/>
              </a:rPr>
              <a:t> pyrimidine dimers by near-infrared spectroscopy and </a:t>
            </a:r>
            <a:r>
              <a:rPr lang="en-US" altLang="ja-JP" sz="1000" dirty="0" err="1">
                <a:solidFill>
                  <a:srgbClr val="595959"/>
                </a:solidFill>
                <a:hlinkClick r:id="rId4"/>
              </a:rPr>
              <a:t>aquaphotomics</a:t>
            </a:r>
            <a:endParaRPr lang="en-US" altLang="ja-JP" sz="1000" dirty="0">
              <a:solidFill>
                <a:srgbClr val="595959"/>
              </a:solidFill>
            </a:endParaRPr>
          </a:p>
          <a:p>
            <a:r>
              <a:rPr lang="en-US" altLang="ja-JP" sz="1000" dirty="0">
                <a:solidFill>
                  <a:srgbClr val="595959"/>
                </a:solidFill>
              </a:rPr>
              <a:t>N </a:t>
            </a:r>
            <a:r>
              <a:rPr lang="en-US" altLang="ja-JP" sz="1000" dirty="0" err="1">
                <a:solidFill>
                  <a:srgbClr val="595959"/>
                </a:solidFill>
              </a:rPr>
              <a:t>Goto</a:t>
            </a:r>
            <a:r>
              <a:rPr lang="en-US" altLang="ja-JP" sz="1000" dirty="0">
                <a:solidFill>
                  <a:srgbClr val="595959"/>
                </a:solidFill>
              </a:rPr>
              <a:t>, G Bazar, Z Kovacs, M </a:t>
            </a:r>
            <a:r>
              <a:rPr lang="en-US" altLang="ja-JP" sz="1000" dirty="0" err="1">
                <a:solidFill>
                  <a:srgbClr val="595959"/>
                </a:solidFill>
              </a:rPr>
              <a:t>Kunisada</a:t>
            </a:r>
            <a:r>
              <a:rPr lang="en-US" altLang="ja-JP" sz="1000" dirty="0">
                <a:solidFill>
                  <a:srgbClr val="595959"/>
                </a:solidFill>
              </a:rPr>
              <a:t>, H Morita… - Scientific reports, 2015</a:t>
            </a:r>
          </a:p>
          <a:p>
            <a:endParaRPr lang="ja-JP" altLang="ja-JP" sz="1000" dirty="0">
              <a:solidFill>
                <a:srgbClr val="595959"/>
              </a:solidFill>
            </a:endParaRPr>
          </a:p>
        </p:txBody>
      </p:sp>
      <p:pic>
        <p:nvPicPr>
          <p:cNvPr id="6" name="Picture 5" descr="Untitl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45" y="233961"/>
            <a:ext cx="4848960" cy="5982733"/>
          </a:xfrm>
          <a:prstGeom prst="rect">
            <a:avLst/>
          </a:prstGeom>
        </p:spPr>
      </p:pic>
      <p:sp>
        <p:nvSpPr>
          <p:cNvPr id="4" name="日付プレースホルダー 3"/>
          <p:cNvSpPr>
            <a:spLocks noGrp="1"/>
          </p:cNvSpPr>
          <p:nvPr>
            <p:ph type="dt" sz="half" idx="10"/>
          </p:nvPr>
        </p:nvSpPr>
        <p:spPr/>
        <p:txBody>
          <a:bodyPr/>
          <a:lstStyle/>
          <a:p>
            <a:fld id="{8ACA7156-FF0E-4F3C-B3B5-6AC6AE8C1460}" type="datetime1">
              <a:rPr kumimoji="1" lang="ja-JP" altLang="en-US" smtClean="0"/>
              <a:t>2018/11/30</a:t>
            </a:fld>
            <a:endParaRPr kumimoji="1" lang="ja-JP" altLang="en-US"/>
          </a:p>
        </p:txBody>
      </p:sp>
      <p:sp>
        <p:nvSpPr>
          <p:cNvPr id="7" name="フッター プレースホルダー 6"/>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8" name="スライド番号プレースホルダー 7"/>
          <p:cNvSpPr>
            <a:spLocks noGrp="1"/>
          </p:cNvSpPr>
          <p:nvPr>
            <p:ph type="sldNum" sz="quarter" idx="12"/>
          </p:nvPr>
        </p:nvSpPr>
        <p:spPr/>
        <p:txBody>
          <a:bodyPr/>
          <a:lstStyle/>
          <a:p>
            <a:fld id="{05401AB5-A690-4BB7-8F80-238F9FA51F29}" type="slidenum">
              <a:rPr kumimoji="1" lang="ja-JP" altLang="en-US" smtClean="0"/>
              <a:t>36</a:t>
            </a:fld>
            <a:endParaRPr kumimoji="1" lang="ja-JP" altLang="en-US"/>
          </a:p>
        </p:txBody>
      </p:sp>
    </p:spTree>
    <p:extLst>
      <p:ext uri="{BB962C8B-B14F-4D97-AF65-F5344CB8AC3E}">
        <p14:creationId xmlns:p14="http://schemas.microsoft.com/office/powerpoint/2010/main" val="15679056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s-crystal-clear-blue-water-ripples-crystal-clear-water-on-white-background-abstract-illustration-animation-30fps-hd1080-seamless-loop_vyq5dljsg__M0000.png"/>
          <p:cNvPicPr>
            <a:picLocks noChangeAspect="1"/>
          </p:cNvPicPr>
          <p:nvPr/>
        </p:nvPicPr>
        <p:blipFill rotWithShape="1">
          <a:blip r:embed="rId2">
            <a:alphaModFix amt="70000"/>
            <a:extLst>
              <a:ext uri="{28A0092B-C50C-407E-A947-70E740481C1C}">
                <a14:useLocalDpi xmlns:a14="http://schemas.microsoft.com/office/drawing/2010/main" val="0"/>
              </a:ext>
            </a:extLst>
          </a:blip>
          <a:srcRect b="23079"/>
          <a:stretch/>
        </p:blipFill>
        <p:spPr>
          <a:xfrm>
            <a:off x="0" y="2897726"/>
            <a:ext cx="9144000" cy="3956400"/>
          </a:xfrm>
          <a:prstGeom prst="rect">
            <a:avLst/>
          </a:prstGeom>
        </p:spPr>
      </p:pic>
      <p:pic>
        <p:nvPicPr>
          <p:cNvPr id="3" name="Picture 2" descr="aquaphotomics_green small size.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8027090" y="5195113"/>
            <a:ext cx="1116910" cy="1796365"/>
          </a:xfrm>
          <a:prstGeom prst="rect">
            <a:avLst/>
          </a:prstGeom>
        </p:spPr>
      </p:pic>
      <p:sp>
        <p:nvSpPr>
          <p:cNvPr id="4" name="Rectangle 3"/>
          <p:cNvSpPr/>
          <p:nvPr/>
        </p:nvSpPr>
        <p:spPr>
          <a:xfrm>
            <a:off x="615100" y="1329604"/>
            <a:ext cx="7705982" cy="2800767"/>
          </a:xfrm>
          <a:prstGeom prst="rect">
            <a:avLst/>
          </a:prstGeom>
        </p:spPr>
        <p:txBody>
          <a:bodyPr wrap="square">
            <a:spAutoFit/>
          </a:bodyPr>
          <a:lstStyle/>
          <a:p>
            <a:pPr algn="ctr"/>
            <a:r>
              <a:rPr lang="en-US" altLang="ja-JP" sz="4400" b="1" dirty="0">
                <a:solidFill>
                  <a:srgbClr val="256EB6"/>
                </a:solidFill>
                <a:latin typeface="+mj-lt"/>
                <a:cs typeface="Optima"/>
              </a:rPr>
              <a:t>Unique transformations of water structure for the </a:t>
            </a:r>
            <a:r>
              <a:rPr lang="en-US" altLang="ja-JP" sz="4400" b="1" dirty="0" err="1">
                <a:solidFill>
                  <a:srgbClr val="256EB6"/>
                </a:solidFill>
                <a:latin typeface="+mj-lt"/>
                <a:cs typeface="Optima"/>
              </a:rPr>
              <a:t>amyloidogenic</a:t>
            </a:r>
            <a:r>
              <a:rPr lang="en-US" altLang="ja-JP" sz="4400" b="1" dirty="0">
                <a:solidFill>
                  <a:srgbClr val="256EB6"/>
                </a:solidFill>
                <a:latin typeface="+mj-lt"/>
                <a:cs typeface="Optima"/>
              </a:rPr>
              <a:t> nucleation</a:t>
            </a:r>
            <a:r>
              <a:rPr lang="ja-JP" altLang="ja-JP" sz="4400" b="1" dirty="0">
                <a:solidFill>
                  <a:srgbClr val="256EB6"/>
                </a:solidFill>
                <a:latin typeface="+mj-lt"/>
                <a:cs typeface="Optima"/>
              </a:rPr>
              <a:t/>
            </a:r>
            <a:br>
              <a:rPr lang="ja-JP" altLang="ja-JP" sz="4400" b="1" dirty="0">
                <a:solidFill>
                  <a:srgbClr val="256EB6"/>
                </a:solidFill>
                <a:latin typeface="+mj-lt"/>
                <a:cs typeface="Optima"/>
              </a:rPr>
            </a:br>
            <a:endParaRPr lang="en-GB" sz="4400" dirty="0">
              <a:solidFill>
                <a:srgbClr val="256EB6"/>
              </a:solidFill>
              <a:latin typeface="+mj-lt"/>
              <a:cs typeface="Optima"/>
            </a:endParaRPr>
          </a:p>
        </p:txBody>
      </p:sp>
      <p:sp>
        <p:nvSpPr>
          <p:cNvPr id="5" name="正方形/長方形 3"/>
          <p:cNvSpPr/>
          <p:nvPr/>
        </p:nvSpPr>
        <p:spPr>
          <a:xfrm>
            <a:off x="467544" y="4083341"/>
            <a:ext cx="8424936" cy="646331"/>
          </a:xfrm>
          <a:prstGeom prst="rect">
            <a:avLst/>
          </a:prstGeom>
        </p:spPr>
        <p:txBody>
          <a:bodyPr wrap="square">
            <a:spAutoFit/>
          </a:bodyPr>
          <a:lstStyle/>
          <a:p>
            <a:pPr algn="just"/>
            <a:r>
              <a:rPr lang="en-US" altLang="ja-JP" sz="1200" i="1" dirty="0" err="1">
                <a:solidFill>
                  <a:srgbClr val="595959"/>
                </a:solidFill>
                <a:latin typeface="Optima"/>
                <a:cs typeface="Optima"/>
              </a:rPr>
              <a:t>Chatani</a:t>
            </a:r>
            <a:r>
              <a:rPr lang="en-US" altLang="ja-JP" sz="1200" i="1" dirty="0">
                <a:solidFill>
                  <a:srgbClr val="595959"/>
                </a:solidFill>
                <a:latin typeface="Optima"/>
                <a:cs typeface="Optima"/>
              </a:rPr>
              <a:t> E, </a:t>
            </a:r>
            <a:r>
              <a:rPr lang="en-US" altLang="ja-JP" sz="1200" i="1" dirty="0" err="1">
                <a:solidFill>
                  <a:srgbClr val="595959"/>
                </a:solidFill>
                <a:latin typeface="Optima"/>
                <a:cs typeface="Optima"/>
              </a:rPr>
              <a:t>Tsuchisaka</a:t>
            </a:r>
            <a:r>
              <a:rPr lang="en-US" altLang="ja-JP" sz="1200" i="1" dirty="0">
                <a:solidFill>
                  <a:srgbClr val="595959"/>
                </a:solidFill>
                <a:latin typeface="Optima"/>
                <a:cs typeface="Optima"/>
              </a:rPr>
              <a:t> Y, Masuda Y, </a:t>
            </a:r>
            <a:r>
              <a:rPr lang="en-US" altLang="ja-JP" sz="1200" i="1" dirty="0" err="1">
                <a:solidFill>
                  <a:srgbClr val="595959"/>
                </a:solidFill>
                <a:latin typeface="Optima"/>
                <a:cs typeface="Optima"/>
              </a:rPr>
              <a:t>Tsenkova</a:t>
            </a:r>
            <a:r>
              <a:rPr lang="en-US" altLang="ja-JP" sz="1200" i="1" dirty="0">
                <a:solidFill>
                  <a:srgbClr val="595959"/>
                </a:solidFill>
                <a:latin typeface="Optima"/>
                <a:cs typeface="Optima"/>
              </a:rPr>
              <a:t> R (2014) Water molecular system dynamics associated with </a:t>
            </a:r>
            <a:r>
              <a:rPr lang="en-US" altLang="ja-JP" sz="1200" i="1" dirty="0" err="1">
                <a:solidFill>
                  <a:srgbClr val="595959"/>
                </a:solidFill>
                <a:latin typeface="Optima"/>
                <a:cs typeface="Optima"/>
              </a:rPr>
              <a:t>amyloidogenic</a:t>
            </a:r>
            <a:r>
              <a:rPr lang="en-US" altLang="ja-JP" sz="1200" i="1" dirty="0">
                <a:solidFill>
                  <a:srgbClr val="595959"/>
                </a:solidFill>
                <a:latin typeface="Optima"/>
                <a:cs typeface="Optima"/>
              </a:rPr>
              <a:t> nucleation as revealed by real time near infrared spectroscopy and </a:t>
            </a:r>
            <a:r>
              <a:rPr lang="en-US" altLang="ja-JP" sz="1200" i="1" dirty="0" err="1">
                <a:solidFill>
                  <a:srgbClr val="595959"/>
                </a:solidFill>
                <a:latin typeface="Optima"/>
                <a:cs typeface="Optima"/>
              </a:rPr>
              <a:t>aquaphotomics.PLoS</a:t>
            </a:r>
            <a:r>
              <a:rPr lang="en-US" altLang="ja-JP" sz="1200" i="1" dirty="0">
                <a:solidFill>
                  <a:srgbClr val="595959"/>
                </a:solidFill>
                <a:latin typeface="Optima"/>
                <a:cs typeface="Optima"/>
              </a:rPr>
              <a:t> ONE 9(7): e101997. doi:10.1371/journal.pone.0101997</a:t>
            </a:r>
            <a:endParaRPr lang="ja-JP" altLang="en-US" sz="1200" i="1" dirty="0">
              <a:solidFill>
                <a:srgbClr val="595959"/>
              </a:solidFill>
              <a:latin typeface="Optima"/>
              <a:cs typeface="Optima"/>
            </a:endParaRPr>
          </a:p>
        </p:txBody>
      </p:sp>
      <p:sp>
        <p:nvSpPr>
          <p:cNvPr id="6" name="日付プレースホルダー 5"/>
          <p:cNvSpPr>
            <a:spLocks noGrp="1"/>
          </p:cNvSpPr>
          <p:nvPr>
            <p:ph type="dt" sz="half" idx="10"/>
          </p:nvPr>
        </p:nvSpPr>
        <p:spPr/>
        <p:txBody>
          <a:bodyPr/>
          <a:lstStyle/>
          <a:p>
            <a:fld id="{80BA312E-DFB3-4409-B692-986CF8F69D13}" type="datetime1">
              <a:rPr kumimoji="1" lang="ja-JP" altLang="en-US" smtClean="0"/>
              <a:t>2018/11/30</a:t>
            </a:fld>
            <a:endParaRPr kumimoji="1" lang="ja-JP" altLang="en-US"/>
          </a:p>
        </p:txBody>
      </p:sp>
      <p:sp>
        <p:nvSpPr>
          <p:cNvPr id="7" name="フッター プレースホルダー 6"/>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8" name="スライド番号プレースホルダー 7"/>
          <p:cNvSpPr>
            <a:spLocks noGrp="1"/>
          </p:cNvSpPr>
          <p:nvPr>
            <p:ph type="sldNum" sz="quarter" idx="12"/>
          </p:nvPr>
        </p:nvSpPr>
        <p:spPr/>
        <p:txBody>
          <a:bodyPr/>
          <a:lstStyle/>
          <a:p>
            <a:fld id="{05401AB5-A690-4BB7-8F80-238F9FA51F29}" type="slidenum">
              <a:rPr kumimoji="1" lang="ja-JP" altLang="en-US" smtClean="0"/>
              <a:t>37</a:t>
            </a:fld>
            <a:endParaRPr kumimoji="1" lang="ja-JP" altLang="en-US"/>
          </a:p>
        </p:txBody>
      </p:sp>
    </p:spTree>
    <p:extLst>
      <p:ext uri="{BB962C8B-B14F-4D97-AF65-F5344CB8AC3E}">
        <p14:creationId xmlns:p14="http://schemas.microsoft.com/office/powerpoint/2010/main" val="27437927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s-crystal-clear-blue-water-ripples-crystal-clear-water-on-white-background-abstract-illustration-animation-30fps-hd1080-seamless-loop_vyq5dljsg__M0000.png"/>
          <p:cNvPicPr>
            <a:picLocks noChangeAspect="1"/>
          </p:cNvPicPr>
          <p:nvPr/>
        </p:nvPicPr>
        <p:blipFill rotWithShape="1">
          <a:blip r:embed="rId2">
            <a:alphaModFix amt="70000"/>
            <a:extLst>
              <a:ext uri="{28A0092B-C50C-407E-A947-70E740481C1C}">
                <a14:useLocalDpi xmlns:a14="http://schemas.microsoft.com/office/drawing/2010/main" val="0"/>
              </a:ext>
            </a:extLst>
          </a:blip>
          <a:srcRect b="23079"/>
          <a:stretch/>
        </p:blipFill>
        <p:spPr>
          <a:xfrm>
            <a:off x="0" y="2897726"/>
            <a:ext cx="9144000" cy="3956400"/>
          </a:xfrm>
          <a:prstGeom prst="rect">
            <a:avLst/>
          </a:prstGeom>
        </p:spPr>
      </p:pic>
      <p:pic>
        <p:nvPicPr>
          <p:cNvPr id="3" name="Picture 2" descr="aquaphotomics_green small size.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8027090" y="5195113"/>
            <a:ext cx="1116910" cy="1796365"/>
          </a:xfrm>
          <a:prstGeom prst="rect">
            <a:avLst/>
          </a:prstGeom>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5994" y="1342155"/>
            <a:ext cx="720876" cy="77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図 4"/>
          <p:cNvPicPr>
            <a:picLocks noChangeAspect="1"/>
          </p:cNvPicPr>
          <p:nvPr/>
        </p:nvPicPr>
        <p:blipFill>
          <a:blip r:embed="rId5"/>
          <a:srcRect l="15323" t="71898" r="76613" b="19344"/>
          <a:stretch>
            <a:fillRect/>
          </a:stretch>
        </p:blipFill>
        <p:spPr bwMode="auto">
          <a:xfrm>
            <a:off x="1059373" y="1495048"/>
            <a:ext cx="760557" cy="561525"/>
          </a:xfrm>
          <a:prstGeom prst="rect">
            <a:avLst/>
          </a:prstGeom>
          <a:noFill/>
          <a:ln w="9525">
            <a:noFill/>
            <a:miter lim="800000"/>
            <a:headEnd/>
            <a:tailEnd/>
          </a:ln>
        </p:spPr>
      </p:pic>
      <p:pic>
        <p:nvPicPr>
          <p:cNvPr id="6"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rot="19447566">
            <a:off x="3376610" y="1407127"/>
            <a:ext cx="418450" cy="191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077702">
            <a:off x="3737591" y="1436502"/>
            <a:ext cx="688418" cy="248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図 5"/>
          <p:cNvPicPr>
            <a:picLocks noChangeAspect="1"/>
          </p:cNvPicPr>
          <p:nvPr/>
        </p:nvPicPr>
        <p:blipFill>
          <a:blip r:embed="rId5"/>
          <a:srcRect l="74194" t="49271" r="11290" b="47446"/>
          <a:stretch>
            <a:fillRect/>
          </a:stretch>
        </p:blipFill>
        <p:spPr bwMode="auto">
          <a:xfrm rot="19177144">
            <a:off x="4462465" y="1511642"/>
            <a:ext cx="910110" cy="177617"/>
          </a:xfrm>
          <a:prstGeom prst="rect">
            <a:avLst/>
          </a:prstGeom>
          <a:noFill/>
          <a:ln w="9525">
            <a:noFill/>
            <a:miter lim="800000"/>
            <a:headEnd/>
            <a:tailEnd/>
          </a:ln>
        </p:spPr>
      </p:pic>
      <p:cxnSp>
        <p:nvCxnSpPr>
          <p:cNvPr id="9" name="直線矢印コネクタ 9"/>
          <p:cNvCxnSpPr/>
          <p:nvPr/>
        </p:nvCxnSpPr>
        <p:spPr>
          <a:xfrm>
            <a:off x="3667483" y="1565115"/>
            <a:ext cx="256445" cy="9668"/>
          </a:xfrm>
          <a:prstGeom prst="straightConnector1">
            <a:avLst/>
          </a:prstGeom>
          <a:ln w="254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10"/>
          <p:cNvCxnSpPr/>
          <p:nvPr/>
        </p:nvCxnSpPr>
        <p:spPr>
          <a:xfrm>
            <a:off x="4294368" y="1569949"/>
            <a:ext cx="483255" cy="0"/>
          </a:xfrm>
          <a:prstGeom prst="straightConnector1">
            <a:avLst/>
          </a:prstGeom>
          <a:ln w="254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1" name="テキスト ボックス 11"/>
          <p:cNvSpPr txBox="1"/>
          <p:nvPr/>
        </p:nvSpPr>
        <p:spPr>
          <a:xfrm>
            <a:off x="1298181" y="748739"/>
            <a:ext cx="1735653" cy="338554"/>
          </a:xfrm>
          <a:prstGeom prst="rect">
            <a:avLst/>
          </a:prstGeom>
          <a:noFill/>
        </p:spPr>
        <p:txBody>
          <a:bodyPr wrap="none" rtlCol="0">
            <a:spAutoFit/>
          </a:bodyPr>
          <a:lstStyle/>
          <a:p>
            <a:pPr algn="ctr"/>
            <a:r>
              <a:rPr lang="en-US" altLang="ja-JP" sz="1600" dirty="0" smtClean="0">
                <a:solidFill>
                  <a:srgbClr val="595959"/>
                </a:solidFill>
                <a:latin typeface="Optima"/>
                <a:cs typeface="Optima"/>
              </a:rPr>
              <a:t>Nucleation phase</a:t>
            </a:r>
            <a:endParaRPr kumimoji="1" lang="ja-JP" altLang="en-US" sz="1600" dirty="0">
              <a:solidFill>
                <a:srgbClr val="595959"/>
              </a:solidFill>
              <a:latin typeface="Optima"/>
              <a:cs typeface="Optima"/>
            </a:endParaRPr>
          </a:p>
        </p:txBody>
      </p:sp>
      <p:cxnSp>
        <p:nvCxnSpPr>
          <p:cNvPr id="12" name="直線矢印コネクタ 12"/>
          <p:cNvCxnSpPr/>
          <p:nvPr/>
        </p:nvCxnSpPr>
        <p:spPr>
          <a:xfrm>
            <a:off x="1848885" y="1768189"/>
            <a:ext cx="485920" cy="762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3"/>
          <p:cNvSpPr txBox="1"/>
          <p:nvPr/>
        </p:nvSpPr>
        <p:spPr>
          <a:xfrm>
            <a:off x="3534194" y="748739"/>
            <a:ext cx="1690102" cy="338554"/>
          </a:xfrm>
          <a:prstGeom prst="rect">
            <a:avLst/>
          </a:prstGeom>
          <a:noFill/>
        </p:spPr>
        <p:txBody>
          <a:bodyPr wrap="none" rtlCol="0">
            <a:spAutoFit/>
          </a:bodyPr>
          <a:lstStyle/>
          <a:p>
            <a:pPr algn="ctr"/>
            <a:r>
              <a:rPr lang="en-US" altLang="ja-JP" sz="1600" dirty="0" smtClean="0">
                <a:solidFill>
                  <a:srgbClr val="595959"/>
                </a:solidFill>
                <a:latin typeface="Optima"/>
                <a:cs typeface="Optima"/>
              </a:rPr>
              <a:t>Elongation phase</a:t>
            </a:r>
            <a:endParaRPr kumimoji="1" lang="ja-JP" altLang="en-US" sz="1600" dirty="0">
              <a:solidFill>
                <a:srgbClr val="595959"/>
              </a:solidFill>
              <a:latin typeface="Optima"/>
              <a:cs typeface="Optima"/>
            </a:endParaRPr>
          </a:p>
        </p:txBody>
      </p:sp>
      <p:sp>
        <p:nvSpPr>
          <p:cNvPr id="14" name="フリーフォーム 14"/>
          <p:cNvSpPr/>
          <p:nvPr/>
        </p:nvSpPr>
        <p:spPr>
          <a:xfrm>
            <a:off x="971600" y="1541815"/>
            <a:ext cx="7128792" cy="1568919"/>
          </a:xfrm>
          <a:custGeom>
            <a:avLst/>
            <a:gdLst>
              <a:gd name="connsiteX0" fmla="*/ 0 w 4547937"/>
              <a:gd name="connsiteY0" fmla="*/ 2039319 h 2044037"/>
              <a:gd name="connsiteX1" fmla="*/ 1636295 w 4547937"/>
              <a:gd name="connsiteY1" fmla="*/ 1762593 h 2044037"/>
              <a:gd name="connsiteX2" fmla="*/ 2671010 w 4547937"/>
              <a:gd name="connsiteY2" fmla="*/ 234583 h 2044037"/>
              <a:gd name="connsiteX3" fmla="*/ 4547937 w 4547937"/>
              <a:gd name="connsiteY3" fmla="*/ 30046 h 2044037"/>
            </a:gdLst>
            <a:ahLst/>
            <a:cxnLst>
              <a:cxn ang="0">
                <a:pos x="connsiteX0" y="connsiteY0"/>
              </a:cxn>
              <a:cxn ang="0">
                <a:pos x="connsiteX1" y="connsiteY1"/>
              </a:cxn>
              <a:cxn ang="0">
                <a:pos x="connsiteX2" y="connsiteY2"/>
              </a:cxn>
              <a:cxn ang="0">
                <a:pos x="connsiteX3" y="connsiteY3"/>
              </a:cxn>
            </a:cxnLst>
            <a:rect l="l" t="t" r="r" b="b"/>
            <a:pathLst>
              <a:path w="4547937" h="2044037">
                <a:moveTo>
                  <a:pt x="0" y="2039319"/>
                </a:moveTo>
                <a:cubicBezTo>
                  <a:pt x="595563" y="2051350"/>
                  <a:pt x="1191127" y="2063382"/>
                  <a:pt x="1636295" y="1762593"/>
                </a:cubicBezTo>
                <a:cubicBezTo>
                  <a:pt x="2081463" y="1461804"/>
                  <a:pt x="2185736" y="523341"/>
                  <a:pt x="2671010" y="234583"/>
                </a:cubicBezTo>
                <a:cubicBezTo>
                  <a:pt x="3156284" y="-54175"/>
                  <a:pt x="3852110" y="-12065"/>
                  <a:pt x="4547937" y="300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5"/>
          <p:cNvCxnSpPr/>
          <p:nvPr/>
        </p:nvCxnSpPr>
        <p:spPr>
          <a:xfrm flipH="1">
            <a:off x="3351352" y="723980"/>
            <a:ext cx="0" cy="2520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正方形/長方形 16"/>
          <p:cNvSpPr/>
          <p:nvPr/>
        </p:nvSpPr>
        <p:spPr>
          <a:xfrm>
            <a:off x="971600" y="723980"/>
            <a:ext cx="7128792" cy="252363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コネクタ 17"/>
          <p:cNvCxnSpPr/>
          <p:nvPr/>
        </p:nvCxnSpPr>
        <p:spPr>
          <a:xfrm>
            <a:off x="5393704" y="723980"/>
            <a:ext cx="0" cy="2520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テキスト ボックス 18"/>
          <p:cNvSpPr txBox="1"/>
          <p:nvPr/>
        </p:nvSpPr>
        <p:spPr>
          <a:xfrm>
            <a:off x="1569302" y="2682975"/>
            <a:ext cx="1045086" cy="338554"/>
          </a:xfrm>
          <a:prstGeom prst="rect">
            <a:avLst/>
          </a:prstGeom>
          <a:noFill/>
        </p:spPr>
        <p:txBody>
          <a:bodyPr wrap="square" rtlCol="0">
            <a:spAutoFit/>
          </a:bodyPr>
          <a:lstStyle/>
          <a:p>
            <a:pPr algn="ctr"/>
            <a:r>
              <a:rPr kumimoji="1" lang="en-US" altLang="ja-JP" sz="1600" dirty="0" smtClean="0">
                <a:solidFill>
                  <a:srgbClr val="595959"/>
                </a:solidFill>
                <a:latin typeface="Optima"/>
                <a:cs typeface="Optima"/>
              </a:rPr>
              <a:t>Stage 1</a:t>
            </a:r>
            <a:endParaRPr kumimoji="1" lang="ja-JP" altLang="en-US" sz="1600" dirty="0">
              <a:solidFill>
                <a:srgbClr val="595959"/>
              </a:solidFill>
              <a:latin typeface="Optima"/>
              <a:cs typeface="Optima"/>
            </a:endParaRPr>
          </a:p>
        </p:txBody>
      </p:sp>
      <p:sp>
        <p:nvSpPr>
          <p:cNvPr id="19" name="テキスト ボックス 19"/>
          <p:cNvSpPr txBox="1"/>
          <p:nvPr/>
        </p:nvSpPr>
        <p:spPr>
          <a:xfrm>
            <a:off x="3851920" y="2682975"/>
            <a:ext cx="1045086" cy="338554"/>
          </a:xfrm>
          <a:prstGeom prst="rect">
            <a:avLst/>
          </a:prstGeom>
          <a:noFill/>
        </p:spPr>
        <p:txBody>
          <a:bodyPr wrap="square" rtlCol="0">
            <a:spAutoFit/>
          </a:bodyPr>
          <a:lstStyle/>
          <a:p>
            <a:pPr algn="ctr"/>
            <a:r>
              <a:rPr kumimoji="1" lang="en-US" altLang="ja-JP" sz="1600" dirty="0" smtClean="0">
                <a:solidFill>
                  <a:srgbClr val="595959"/>
                </a:solidFill>
                <a:latin typeface="Optima"/>
                <a:cs typeface="Optima"/>
              </a:rPr>
              <a:t>Stage 2</a:t>
            </a:r>
            <a:endParaRPr kumimoji="1" lang="ja-JP" altLang="en-US" sz="1600" dirty="0">
              <a:solidFill>
                <a:srgbClr val="595959"/>
              </a:solidFill>
              <a:latin typeface="Optima"/>
              <a:cs typeface="Optima"/>
            </a:endParaRPr>
          </a:p>
        </p:txBody>
      </p:sp>
      <p:sp>
        <p:nvSpPr>
          <p:cNvPr id="20" name="テキスト ボックス 20"/>
          <p:cNvSpPr txBox="1"/>
          <p:nvPr/>
        </p:nvSpPr>
        <p:spPr>
          <a:xfrm>
            <a:off x="6191210" y="2682975"/>
            <a:ext cx="1045086" cy="338554"/>
          </a:xfrm>
          <a:prstGeom prst="rect">
            <a:avLst/>
          </a:prstGeom>
          <a:noFill/>
        </p:spPr>
        <p:txBody>
          <a:bodyPr wrap="square" rtlCol="0">
            <a:spAutoFit/>
          </a:bodyPr>
          <a:lstStyle/>
          <a:p>
            <a:pPr algn="ctr"/>
            <a:r>
              <a:rPr kumimoji="1" lang="en-US" altLang="ja-JP" sz="1600" dirty="0" smtClean="0">
                <a:solidFill>
                  <a:srgbClr val="595959"/>
                </a:solidFill>
                <a:latin typeface="Optima"/>
                <a:cs typeface="Optima"/>
              </a:rPr>
              <a:t>Stage 3</a:t>
            </a:r>
            <a:endParaRPr kumimoji="1" lang="ja-JP" altLang="en-US" sz="1600" dirty="0">
              <a:solidFill>
                <a:srgbClr val="595959"/>
              </a:solidFill>
              <a:latin typeface="Optima"/>
              <a:cs typeface="Optima"/>
            </a:endParaRPr>
          </a:p>
        </p:txBody>
      </p:sp>
      <p:sp>
        <p:nvSpPr>
          <p:cNvPr id="21" name="テキスト ボックス 21"/>
          <p:cNvSpPr txBox="1"/>
          <p:nvPr/>
        </p:nvSpPr>
        <p:spPr>
          <a:xfrm>
            <a:off x="5923534" y="745167"/>
            <a:ext cx="1781201" cy="338554"/>
          </a:xfrm>
          <a:prstGeom prst="rect">
            <a:avLst/>
          </a:prstGeom>
          <a:noFill/>
        </p:spPr>
        <p:txBody>
          <a:bodyPr wrap="none" rtlCol="0">
            <a:spAutoFit/>
          </a:bodyPr>
          <a:lstStyle/>
          <a:p>
            <a:pPr algn="ctr"/>
            <a:r>
              <a:rPr lang="en-US" altLang="ja-JP" sz="1600" dirty="0" smtClean="0">
                <a:solidFill>
                  <a:srgbClr val="595959"/>
                </a:solidFill>
                <a:latin typeface="Optima"/>
                <a:cs typeface="Optima"/>
              </a:rPr>
              <a:t>Equilibrium phase</a:t>
            </a:r>
            <a:endParaRPr kumimoji="1" lang="ja-JP" altLang="en-US" sz="1600" dirty="0">
              <a:solidFill>
                <a:srgbClr val="595959"/>
              </a:solidFill>
              <a:latin typeface="Optima"/>
              <a:cs typeface="Optima"/>
            </a:endParaRPr>
          </a:p>
        </p:txBody>
      </p:sp>
      <p:sp>
        <p:nvSpPr>
          <p:cNvPr id="22" name="テキスト ボックス 22"/>
          <p:cNvSpPr txBox="1"/>
          <p:nvPr/>
        </p:nvSpPr>
        <p:spPr>
          <a:xfrm>
            <a:off x="4203224" y="3319034"/>
            <a:ext cx="665541" cy="338554"/>
          </a:xfrm>
          <a:prstGeom prst="rect">
            <a:avLst/>
          </a:prstGeom>
          <a:noFill/>
        </p:spPr>
        <p:txBody>
          <a:bodyPr wrap="square" rtlCol="0">
            <a:spAutoFit/>
          </a:bodyPr>
          <a:lstStyle/>
          <a:p>
            <a:r>
              <a:rPr kumimoji="1" lang="en-US" altLang="ja-JP" sz="1600" dirty="0" smtClean="0">
                <a:solidFill>
                  <a:srgbClr val="595959"/>
                </a:solidFill>
                <a:latin typeface="Optima"/>
                <a:cs typeface="Optima"/>
              </a:rPr>
              <a:t>Time</a:t>
            </a:r>
            <a:endParaRPr kumimoji="1" lang="ja-JP" altLang="en-US" sz="1600" dirty="0">
              <a:solidFill>
                <a:srgbClr val="595959"/>
              </a:solidFill>
              <a:latin typeface="Optima"/>
              <a:cs typeface="Optima"/>
            </a:endParaRPr>
          </a:p>
        </p:txBody>
      </p:sp>
      <p:sp>
        <p:nvSpPr>
          <p:cNvPr id="23" name="テキスト ボックス 23"/>
          <p:cNvSpPr txBox="1"/>
          <p:nvPr/>
        </p:nvSpPr>
        <p:spPr>
          <a:xfrm rot="16200000">
            <a:off x="-259277" y="1624850"/>
            <a:ext cx="1809704" cy="584776"/>
          </a:xfrm>
          <a:prstGeom prst="rect">
            <a:avLst/>
          </a:prstGeom>
          <a:noFill/>
        </p:spPr>
        <p:txBody>
          <a:bodyPr wrap="square" rtlCol="0">
            <a:spAutoFit/>
          </a:bodyPr>
          <a:lstStyle/>
          <a:p>
            <a:pPr algn="ctr"/>
            <a:r>
              <a:rPr kumimoji="1" lang="en-US" altLang="ja-JP" sz="1600" dirty="0" smtClean="0">
                <a:solidFill>
                  <a:srgbClr val="595959"/>
                </a:solidFill>
                <a:latin typeface="Optima"/>
                <a:cs typeface="Optima"/>
              </a:rPr>
              <a:t>The amount of Amyloid fibrils</a:t>
            </a:r>
            <a:endParaRPr kumimoji="1" lang="ja-JP" altLang="en-US" sz="1600" dirty="0">
              <a:solidFill>
                <a:srgbClr val="595959"/>
              </a:solidFill>
              <a:latin typeface="Optima"/>
              <a:cs typeface="Optima"/>
            </a:endParaRPr>
          </a:p>
        </p:txBody>
      </p:sp>
      <p:sp>
        <p:nvSpPr>
          <p:cNvPr id="24" name="角丸四角形吹き出し 24"/>
          <p:cNvSpPr/>
          <p:nvPr/>
        </p:nvSpPr>
        <p:spPr>
          <a:xfrm>
            <a:off x="998914" y="4038709"/>
            <a:ext cx="7028175" cy="1357507"/>
          </a:xfrm>
          <a:prstGeom prst="wedgeRoundRectCallout">
            <a:avLst>
              <a:gd name="adj1" fmla="val -32042"/>
              <a:gd name="adj2" fmla="val -114298"/>
              <a:gd name="adj3" fmla="val 1666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595959"/>
                </a:solidFill>
                <a:latin typeface="Optima"/>
                <a:cs typeface="Optima"/>
              </a:rPr>
              <a:t>If NIR could detect change with nucleation,</a:t>
            </a:r>
          </a:p>
          <a:p>
            <a:pPr algn="ctr"/>
            <a:r>
              <a:rPr kumimoji="1" lang="en-US" altLang="ja-JP" sz="2800" dirty="0" smtClean="0">
                <a:solidFill>
                  <a:srgbClr val="595959"/>
                </a:solidFill>
                <a:latin typeface="Optima"/>
                <a:cs typeface="Optima"/>
              </a:rPr>
              <a:t>It is possible to diagnose amyloidosis!!</a:t>
            </a:r>
            <a:endParaRPr kumimoji="1" lang="ja-JP" altLang="en-US" sz="2800" dirty="0">
              <a:solidFill>
                <a:srgbClr val="595959"/>
              </a:solidFill>
              <a:latin typeface="Optima"/>
              <a:cs typeface="Optima"/>
            </a:endParaRPr>
          </a:p>
        </p:txBody>
      </p:sp>
      <p:sp>
        <p:nvSpPr>
          <p:cNvPr id="25" name="日付プレースホルダー 24"/>
          <p:cNvSpPr>
            <a:spLocks noGrp="1"/>
          </p:cNvSpPr>
          <p:nvPr>
            <p:ph type="dt" sz="half" idx="10"/>
          </p:nvPr>
        </p:nvSpPr>
        <p:spPr/>
        <p:txBody>
          <a:bodyPr/>
          <a:lstStyle/>
          <a:p>
            <a:fld id="{1D2A96D4-7C66-4959-9A0E-145607B8BCD2}" type="datetime1">
              <a:rPr kumimoji="1" lang="ja-JP" altLang="en-US" smtClean="0"/>
              <a:t>2018/11/30</a:t>
            </a:fld>
            <a:endParaRPr kumimoji="1" lang="ja-JP" altLang="en-US"/>
          </a:p>
        </p:txBody>
      </p:sp>
      <p:sp>
        <p:nvSpPr>
          <p:cNvPr id="26" name="フッター プレースホルダー 25"/>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27" name="スライド番号プレースホルダー 26"/>
          <p:cNvSpPr>
            <a:spLocks noGrp="1"/>
          </p:cNvSpPr>
          <p:nvPr>
            <p:ph type="sldNum" sz="quarter" idx="12"/>
          </p:nvPr>
        </p:nvSpPr>
        <p:spPr/>
        <p:txBody>
          <a:bodyPr/>
          <a:lstStyle/>
          <a:p>
            <a:fld id="{05401AB5-A690-4BB7-8F80-238F9FA51F29}" type="slidenum">
              <a:rPr kumimoji="1" lang="ja-JP" altLang="en-US" smtClean="0"/>
              <a:t>38</a:t>
            </a:fld>
            <a:endParaRPr kumimoji="1" lang="ja-JP" altLang="en-US"/>
          </a:p>
        </p:txBody>
      </p:sp>
    </p:spTree>
    <p:extLst>
      <p:ext uri="{BB962C8B-B14F-4D97-AF65-F5344CB8AC3E}">
        <p14:creationId xmlns:p14="http://schemas.microsoft.com/office/powerpoint/2010/main" val="36551197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s-crystal-clear-blue-water-ripples-crystal-clear-water-on-white-background-abstract-illustration-animation-30fps-hd1080-seamless-loop_vyq5dljsg__M0000.png"/>
          <p:cNvPicPr>
            <a:picLocks noChangeAspect="1"/>
          </p:cNvPicPr>
          <p:nvPr/>
        </p:nvPicPr>
        <p:blipFill rotWithShape="1">
          <a:blip r:embed="rId2">
            <a:alphaModFix amt="70000"/>
            <a:extLst>
              <a:ext uri="{28A0092B-C50C-407E-A947-70E740481C1C}">
                <a14:useLocalDpi xmlns:a14="http://schemas.microsoft.com/office/drawing/2010/main" val="0"/>
              </a:ext>
            </a:extLst>
          </a:blip>
          <a:srcRect b="23079"/>
          <a:stretch/>
        </p:blipFill>
        <p:spPr>
          <a:xfrm>
            <a:off x="0" y="2897726"/>
            <a:ext cx="9144000" cy="3956400"/>
          </a:xfrm>
          <a:prstGeom prst="rect">
            <a:avLst/>
          </a:prstGeom>
        </p:spPr>
      </p:pic>
      <p:pic>
        <p:nvPicPr>
          <p:cNvPr id="3" name="Picture 2" descr="aquaphotomics_green small size.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8027090" y="5195113"/>
            <a:ext cx="1116910" cy="1796365"/>
          </a:xfrm>
          <a:prstGeom prst="rect">
            <a:avLst/>
          </a:prstGeom>
        </p:spPr>
      </p:pic>
      <p:sp>
        <p:nvSpPr>
          <p:cNvPr id="4" name="タイトル 1"/>
          <p:cNvSpPr txBox="1">
            <a:spLocks/>
          </p:cNvSpPr>
          <p:nvPr/>
        </p:nvSpPr>
        <p:spPr>
          <a:xfrm>
            <a:off x="339044" y="3582104"/>
            <a:ext cx="7982038" cy="3139321"/>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ltLang="ja-JP" sz="1300" b="1" dirty="0" smtClean="0">
                <a:solidFill>
                  <a:srgbClr val="595959"/>
                </a:solidFill>
                <a:latin typeface="Optima"/>
                <a:cs typeface="Optima"/>
              </a:rPr>
              <a:t/>
            </a:r>
            <a:br>
              <a:rPr lang="en-US" altLang="ja-JP" sz="1300" b="1" dirty="0" smtClean="0">
                <a:solidFill>
                  <a:srgbClr val="595959"/>
                </a:solidFill>
                <a:latin typeface="Optima"/>
                <a:cs typeface="Optima"/>
              </a:rPr>
            </a:br>
            <a:r>
              <a:rPr lang="en-US" altLang="ja-JP" sz="1800" b="1" dirty="0" smtClean="0">
                <a:solidFill>
                  <a:srgbClr val="595959"/>
                </a:solidFill>
                <a:latin typeface="Optima"/>
                <a:cs typeface="Optima"/>
              </a:rPr>
              <a:t>Figure:  Schematic illustration representing multi-step transformation of water structures during the fibril formation.</a:t>
            </a:r>
            <a:r>
              <a:rPr lang="en-US" altLang="ja-JP" sz="1800" dirty="0" smtClean="0">
                <a:solidFill>
                  <a:srgbClr val="595959"/>
                </a:solidFill>
                <a:latin typeface="Optima"/>
                <a:cs typeface="Optima"/>
              </a:rPr>
              <a:t> </a:t>
            </a:r>
            <a:r>
              <a:rPr lang="en-US" altLang="ja-JP" sz="1300" dirty="0" smtClean="0">
                <a:solidFill>
                  <a:srgbClr val="595959"/>
                </a:solidFill>
                <a:latin typeface="Optima"/>
                <a:cs typeface="Optima"/>
              </a:rPr>
              <a:t/>
            </a:r>
            <a:br>
              <a:rPr lang="en-US" altLang="ja-JP" sz="1300" dirty="0" smtClean="0">
                <a:solidFill>
                  <a:srgbClr val="595959"/>
                </a:solidFill>
                <a:latin typeface="Optima"/>
                <a:cs typeface="Optima"/>
              </a:rPr>
            </a:br>
            <a:r>
              <a:rPr lang="en-US" altLang="ja-JP" sz="1300" dirty="0" smtClean="0">
                <a:solidFill>
                  <a:srgbClr val="595959"/>
                </a:solidFill>
                <a:latin typeface="Optima"/>
                <a:cs typeface="Optima"/>
              </a:rPr>
              <a:t/>
            </a:r>
            <a:br>
              <a:rPr lang="en-US" altLang="ja-JP" sz="1300" dirty="0" smtClean="0">
                <a:solidFill>
                  <a:srgbClr val="595959"/>
                </a:solidFill>
                <a:latin typeface="Optima"/>
                <a:cs typeface="Optima"/>
              </a:rPr>
            </a:br>
            <a:r>
              <a:rPr lang="en-US" altLang="ja-JP" sz="1600" dirty="0" smtClean="0">
                <a:solidFill>
                  <a:srgbClr val="595959"/>
                </a:solidFill>
                <a:latin typeface="Optima"/>
                <a:cs typeface="Optima"/>
              </a:rPr>
              <a:t>In the </a:t>
            </a:r>
            <a:r>
              <a:rPr lang="en-US" altLang="ja-JP" sz="1600" b="1" dirty="0" smtClean="0">
                <a:solidFill>
                  <a:srgbClr val="595959"/>
                </a:solidFill>
                <a:latin typeface="Optima"/>
                <a:cs typeface="Optima"/>
              </a:rPr>
              <a:t>nucleation phase</a:t>
            </a:r>
            <a:r>
              <a:rPr lang="en-US" altLang="ja-JP" sz="1600" dirty="0" smtClean="0">
                <a:solidFill>
                  <a:srgbClr val="595959"/>
                </a:solidFill>
                <a:latin typeface="Optima"/>
                <a:cs typeface="Optima"/>
              </a:rPr>
              <a:t>, </a:t>
            </a:r>
            <a:r>
              <a:rPr lang="en-US" altLang="ja-JP" sz="1600" b="1" dirty="0" smtClean="0">
                <a:solidFill>
                  <a:srgbClr val="595959"/>
                </a:solidFill>
                <a:latin typeface="Optima"/>
                <a:cs typeface="Optima"/>
              </a:rPr>
              <a:t>free water molecules and hydrating water </a:t>
            </a:r>
            <a:r>
              <a:rPr lang="en-US" altLang="ja-JP" sz="1600" dirty="0" smtClean="0">
                <a:solidFill>
                  <a:srgbClr val="595959"/>
                </a:solidFill>
                <a:latin typeface="Optima"/>
                <a:cs typeface="Optima"/>
              </a:rPr>
              <a:t>onto protein molecules are dominated initially, but </a:t>
            </a:r>
            <a:r>
              <a:rPr lang="en-US" altLang="ja-JP" sz="1600" b="1" dirty="0" smtClean="0">
                <a:solidFill>
                  <a:srgbClr val="595959"/>
                </a:solidFill>
                <a:latin typeface="Optima"/>
                <a:cs typeface="Optima"/>
              </a:rPr>
              <a:t>afterwards hydrogen-bonded water networks are developed</a:t>
            </a:r>
            <a:r>
              <a:rPr lang="en-US" altLang="ja-JP" sz="1600" dirty="0" smtClean="0">
                <a:solidFill>
                  <a:srgbClr val="595959"/>
                </a:solidFill>
                <a:latin typeface="Optima"/>
                <a:cs typeface="Optima"/>
              </a:rPr>
              <a:t>, which is considered essential for nucleation by interlinking protein molecules softly. In the </a:t>
            </a:r>
            <a:r>
              <a:rPr lang="en-US" altLang="ja-JP" sz="1600" b="1" dirty="0" smtClean="0">
                <a:solidFill>
                  <a:srgbClr val="595959"/>
                </a:solidFill>
                <a:latin typeface="Optima"/>
                <a:cs typeface="Optima"/>
              </a:rPr>
              <a:t>elongation phase</a:t>
            </a:r>
            <a:r>
              <a:rPr lang="en-US" altLang="ja-JP" sz="1600" dirty="0" smtClean="0">
                <a:solidFill>
                  <a:srgbClr val="595959"/>
                </a:solidFill>
                <a:latin typeface="Optima"/>
                <a:cs typeface="Optima"/>
              </a:rPr>
              <a:t>, the </a:t>
            </a:r>
            <a:r>
              <a:rPr lang="en-US" altLang="ja-JP" sz="1600" b="1" dirty="0" smtClean="0">
                <a:solidFill>
                  <a:srgbClr val="595959"/>
                </a:solidFill>
                <a:latin typeface="Optima"/>
                <a:cs typeface="Optima"/>
              </a:rPr>
              <a:t>hydrogen bonds were decayed </a:t>
            </a:r>
            <a:r>
              <a:rPr lang="en-US" altLang="ja-JP" sz="1600" dirty="0" smtClean="0">
                <a:solidFill>
                  <a:srgbClr val="595959"/>
                </a:solidFill>
                <a:latin typeface="Optima"/>
                <a:cs typeface="Optima"/>
              </a:rPr>
              <a:t>gradually towards the state observed in bulk water, and </a:t>
            </a:r>
            <a:r>
              <a:rPr lang="en-US" altLang="ja-JP" sz="1600" b="1" dirty="0" smtClean="0">
                <a:solidFill>
                  <a:srgbClr val="595959"/>
                </a:solidFill>
                <a:latin typeface="Optima"/>
                <a:cs typeface="Optima"/>
              </a:rPr>
              <a:t>slight increasing of hydrated water onto amyloid fibrils </a:t>
            </a:r>
            <a:r>
              <a:rPr lang="en-US" altLang="ja-JP" sz="1600" dirty="0" smtClean="0">
                <a:solidFill>
                  <a:srgbClr val="595959"/>
                </a:solidFill>
                <a:latin typeface="Optima"/>
                <a:cs typeface="Optima"/>
              </a:rPr>
              <a:t>was also observed. </a:t>
            </a:r>
          </a:p>
          <a:p>
            <a:pPr algn="l"/>
            <a:endParaRPr kumimoji="1" lang="en-US" altLang="ja-JP" sz="1000" dirty="0">
              <a:solidFill>
                <a:srgbClr val="595959"/>
              </a:solidFill>
              <a:latin typeface="Optima"/>
              <a:cs typeface="Optima"/>
            </a:endParaRPr>
          </a:p>
          <a:p>
            <a:pPr algn="l"/>
            <a:r>
              <a:rPr lang="en-US" altLang="ja-JP" sz="1000" i="1" dirty="0" err="1">
                <a:solidFill>
                  <a:srgbClr val="595959"/>
                </a:solidFill>
                <a:latin typeface="Optima"/>
                <a:cs typeface="Optima"/>
              </a:rPr>
              <a:t>Chatani</a:t>
            </a:r>
            <a:r>
              <a:rPr lang="en-US" altLang="ja-JP" sz="1000" i="1" dirty="0">
                <a:solidFill>
                  <a:srgbClr val="595959"/>
                </a:solidFill>
                <a:latin typeface="Optima"/>
                <a:cs typeface="Optima"/>
              </a:rPr>
              <a:t> E, </a:t>
            </a:r>
            <a:r>
              <a:rPr lang="en-US" altLang="ja-JP" sz="1000" i="1" dirty="0" err="1">
                <a:solidFill>
                  <a:srgbClr val="595959"/>
                </a:solidFill>
                <a:latin typeface="Optima"/>
                <a:cs typeface="Optima"/>
              </a:rPr>
              <a:t>Tsuchisaka</a:t>
            </a:r>
            <a:r>
              <a:rPr lang="en-US" altLang="ja-JP" sz="1000" i="1" dirty="0">
                <a:solidFill>
                  <a:srgbClr val="595959"/>
                </a:solidFill>
                <a:latin typeface="Optima"/>
                <a:cs typeface="Optima"/>
              </a:rPr>
              <a:t> Y, Masuda Y, </a:t>
            </a:r>
            <a:r>
              <a:rPr lang="en-US" altLang="ja-JP" sz="1000" i="1" dirty="0" err="1">
                <a:solidFill>
                  <a:srgbClr val="595959"/>
                </a:solidFill>
                <a:latin typeface="Optima"/>
                <a:cs typeface="Optima"/>
              </a:rPr>
              <a:t>Tsenkova</a:t>
            </a:r>
            <a:r>
              <a:rPr lang="en-US" altLang="ja-JP" sz="1000" i="1" dirty="0">
                <a:solidFill>
                  <a:srgbClr val="595959"/>
                </a:solidFill>
                <a:latin typeface="Optima"/>
                <a:cs typeface="Optima"/>
              </a:rPr>
              <a:t> R (2014) Water molecular system dynamics associated with </a:t>
            </a:r>
            <a:r>
              <a:rPr lang="en-US" altLang="ja-JP" sz="1000" i="1" dirty="0" err="1">
                <a:solidFill>
                  <a:srgbClr val="595959"/>
                </a:solidFill>
                <a:latin typeface="Optima"/>
                <a:cs typeface="Optima"/>
              </a:rPr>
              <a:t>amyloidogenic</a:t>
            </a:r>
            <a:r>
              <a:rPr lang="en-US" altLang="ja-JP" sz="1000" i="1" dirty="0">
                <a:solidFill>
                  <a:srgbClr val="595959"/>
                </a:solidFill>
                <a:latin typeface="Optima"/>
                <a:cs typeface="Optima"/>
              </a:rPr>
              <a:t> nucleation as revealed by real time near infrared spectroscopy and </a:t>
            </a:r>
            <a:r>
              <a:rPr lang="en-US" altLang="ja-JP" sz="1000" i="1" dirty="0" err="1">
                <a:solidFill>
                  <a:srgbClr val="595959"/>
                </a:solidFill>
                <a:latin typeface="Optima"/>
                <a:cs typeface="Optima"/>
              </a:rPr>
              <a:t>aquaphotomics.PLoS</a:t>
            </a:r>
            <a:r>
              <a:rPr lang="en-US" altLang="ja-JP" sz="1000" i="1" dirty="0">
                <a:solidFill>
                  <a:srgbClr val="595959"/>
                </a:solidFill>
                <a:latin typeface="Optima"/>
                <a:cs typeface="Optima"/>
              </a:rPr>
              <a:t> ONE 9(7): e101997. doi:10.1371/journal.pone.0101997</a:t>
            </a:r>
            <a:endParaRPr lang="ja-JP" altLang="en-US" sz="1000" i="1" dirty="0">
              <a:solidFill>
                <a:srgbClr val="595959"/>
              </a:solidFill>
              <a:latin typeface="Optima"/>
              <a:cs typeface="Optima"/>
            </a:endParaRPr>
          </a:p>
          <a:p>
            <a:pPr algn="l"/>
            <a:endParaRPr kumimoji="1" lang="ja-JP" altLang="en-US" sz="1000" dirty="0">
              <a:solidFill>
                <a:srgbClr val="595959"/>
              </a:solidFill>
              <a:latin typeface="Optima"/>
              <a:cs typeface="Optima"/>
            </a:endParaRPr>
          </a:p>
        </p:txBody>
      </p:sp>
      <p:pic>
        <p:nvPicPr>
          <p:cNvPr id="5" name="コンテンツ プレースホルダー 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331640" y="143664"/>
            <a:ext cx="6408712" cy="3672408"/>
          </a:xfrm>
          <a:prstGeom prst="rect">
            <a:avLst/>
          </a:prstGeom>
        </p:spPr>
      </p:pic>
      <p:sp>
        <p:nvSpPr>
          <p:cNvPr id="6" name="日付プレースホルダー 5"/>
          <p:cNvSpPr>
            <a:spLocks noGrp="1"/>
          </p:cNvSpPr>
          <p:nvPr>
            <p:ph type="dt" sz="half" idx="10"/>
          </p:nvPr>
        </p:nvSpPr>
        <p:spPr/>
        <p:txBody>
          <a:bodyPr/>
          <a:lstStyle/>
          <a:p>
            <a:fld id="{DCAE86B7-D3A6-4544-A8B3-BA9CE4326DFA}" type="datetime1">
              <a:rPr kumimoji="1" lang="ja-JP" altLang="en-US" smtClean="0"/>
              <a:t>2018/11/30</a:t>
            </a:fld>
            <a:endParaRPr kumimoji="1" lang="ja-JP" altLang="en-US"/>
          </a:p>
        </p:txBody>
      </p:sp>
      <p:sp>
        <p:nvSpPr>
          <p:cNvPr id="7" name="フッター プレースホルダー 6"/>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8" name="スライド番号プレースホルダー 7"/>
          <p:cNvSpPr>
            <a:spLocks noGrp="1"/>
          </p:cNvSpPr>
          <p:nvPr>
            <p:ph type="sldNum" sz="quarter" idx="12"/>
          </p:nvPr>
        </p:nvSpPr>
        <p:spPr/>
        <p:txBody>
          <a:bodyPr/>
          <a:lstStyle/>
          <a:p>
            <a:fld id="{05401AB5-A690-4BB7-8F80-238F9FA51F29}" type="slidenum">
              <a:rPr kumimoji="1" lang="ja-JP" altLang="en-US" smtClean="0"/>
              <a:t>39</a:t>
            </a:fld>
            <a:endParaRPr kumimoji="1" lang="ja-JP" altLang="en-US"/>
          </a:p>
        </p:txBody>
      </p:sp>
    </p:spTree>
    <p:extLst>
      <p:ext uri="{BB962C8B-B14F-4D97-AF65-F5344CB8AC3E}">
        <p14:creationId xmlns:p14="http://schemas.microsoft.com/office/powerpoint/2010/main" val="23973072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シトラスセンサー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2" name="日付プレースホルダー 1"/>
          <p:cNvSpPr>
            <a:spLocks noGrp="1"/>
          </p:cNvSpPr>
          <p:nvPr>
            <p:ph type="dt" sz="half" idx="10"/>
          </p:nvPr>
        </p:nvSpPr>
        <p:spPr/>
        <p:txBody>
          <a:bodyPr/>
          <a:lstStyle/>
          <a:p>
            <a:fld id="{E662520B-176A-4373-8491-9665D853464F}" type="datetime1">
              <a:rPr kumimoji="1" lang="ja-JP" altLang="en-US" smtClean="0"/>
              <a:t>2018/11/30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C767D48-2DB2-4028-BE83-41046148A226}" type="slidenum">
              <a:rPr kumimoji="1" lang="ja-JP" altLang="en-US" smtClean="0"/>
              <a:t>4</a:t>
            </a:fld>
            <a:endParaRPr kumimoji="1" lang="ja-JP" altLang="en-US"/>
          </a:p>
        </p:txBody>
      </p:sp>
    </p:spTree>
    <p:extLst>
      <p:ext uri="{BB962C8B-B14F-4D97-AF65-F5344CB8AC3E}">
        <p14:creationId xmlns:p14="http://schemas.microsoft.com/office/powerpoint/2010/main" val="32367784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s-crystal-clear-blue-water-ripples-crystal-clear-water-on-white-background-abstract-illustration-animation-30fps-hd1080-seamless-loop_vyq5dljsg__M0000.png"/>
          <p:cNvPicPr>
            <a:picLocks noChangeAspect="1"/>
          </p:cNvPicPr>
          <p:nvPr/>
        </p:nvPicPr>
        <p:blipFill rotWithShape="1">
          <a:blip r:embed="rId2">
            <a:alphaModFix amt="70000"/>
            <a:extLst>
              <a:ext uri="{28A0092B-C50C-407E-A947-70E740481C1C}">
                <a14:useLocalDpi xmlns:a14="http://schemas.microsoft.com/office/drawing/2010/main" val="0"/>
              </a:ext>
            </a:extLst>
          </a:blip>
          <a:srcRect b="23079"/>
          <a:stretch/>
        </p:blipFill>
        <p:spPr>
          <a:xfrm>
            <a:off x="0" y="2897726"/>
            <a:ext cx="9144000" cy="3956400"/>
          </a:xfrm>
          <a:prstGeom prst="rect">
            <a:avLst/>
          </a:prstGeom>
        </p:spPr>
      </p:pic>
      <p:pic>
        <p:nvPicPr>
          <p:cNvPr id="3" name="Picture 2" descr="aquaphotomics_green small size.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8027090" y="5195113"/>
            <a:ext cx="1116910" cy="1796365"/>
          </a:xfrm>
          <a:prstGeom prst="rect">
            <a:avLst/>
          </a:prstGeom>
        </p:spPr>
      </p:pic>
      <p:pic>
        <p:nvPicPr>
          <p:cNvPr id="4" name="図 33"/>
          <p:cNvPicPr>
            <a:picLocks/>
          </p:cNvPicPr>
          <p:nvPr/>
        </p:nvPicPr>
        <p:blipFill rotWithShape="1">
          <a:blip r:embed="rId4"/>
          <a:srcRect l="5380" t="8022" r="1658" b="4849"/>
          <a:stretch/>
        </p:blipFill>
        <p:spPr>
          <a:xfrm>
            <a:off x="1377157" y="3537232"/>
            <a:ext cx="2520000" cy="1980000"/>
          </a:xfrm>
          <a:prstGeom prst="rect">
            <a:avLst/>
          </a:prstGeom>
        </p:spPr>
      </p:pic>
      <p:pic>
        <p:nvPicPr>
          <p:cNvPr id="5" name="図 36"/>
          <p:cNvPicPr>
            <a:picLocks/>
          </p:cNvPicPr>
          <p:nvPr/>
        </p:nvPicPr>
        <p:blipFill rotWithShape="1">
          <a:blip r:embed="rId5"/>
          <a:srcRect l="3602" t="7938" r="1441" b="4433"/>
          <a:stretch/>
        </p:blipFill>
        <p:spPr>
          <a:xfrm>
            <a:off x="5847371" y="3753256"/>
            <a:ext cx="2520000" cy="1980000"/>
          </a:xfrm>
          <a:prstGeom prst="rect">
            <a:avLst/>
          </a:prstGeom>
        </p:spPr>
      </p:pic>
      <p:pic>
        <p:nvPicPr>
          <p:cNvPr id="6" name="図 56"/>
          <p:cNvPicPr>
            <a:picLocks/>
          </p:cNvPicPr>
          <p:nvPr/>
        </p:nvPicPr>
        <p:blipFill rotWithShape="1">
          <a:blip r:embed="rId6"/>
          <a:srcRect l="4951" t="7728" r="1320" b="5226"/>
          <a:stretch/>
        </p:blipFill>
        <p:spPr>
          <a:xfrm>
            <a:off x="737089" y="1188521"/>
            <a:ext cx="2520000" cy="1980000"/>
          </a:xfrm>
          <a:prstGeom prst="rect">
            <a:avLst/>
          </a:prstGeom>
        </p:spPr>
      </p:pic>
      <p:pic>
        <p:nvPicPr>
          <p:cNvPr id="7" name="図 57"/>
          <p:cNvPicPr>
            <a:picLocks/>
          </p:cNvPicPr>
          <p:nvPr/>
        </p:nvPicPr>
        <p:blipFill rotWithShape="1">
          <a:blip r:embed="rId7"/>
          <a:srcRect l="5670" t="7443" r="1692" b="4008"/>
          <a:stretch/>
        </p:blipFill>
        <p:spPr>
          <a:xfrm>
            <a:off x="3563057" y="1172918"/>
            <a:ext cx="2520000" cy="1980000"/>
          </a:xfrm>
          <a:prstGeom prst="rect">
            <a:avLst/>
          </a:prstGeom>
        </p:spPr>
      </p:pic>
      <p:pic>
        <p:nvPicPr>
          <p:cNvPr id="8" name="図 58"/>
          <p:cNvPicPr>
            <a:picLocks/>
          </p:cNvPicPr>
          <p:nvPr/>
        </p:nvPicPr>
        <p:blipFill rotWithShape="1">
          <a:blip r:embed="rId8"/>
          <a:srcRect l="5140" t="8029" r="1451" b="4314"/>
          <a:stretch/>
        </p:blipFill>
        <p:spPr>
          <a:xfrm>
            <a:off x="6497705" y="1170108"/>
            <a:ext cx="2520000" cy="1980000"/>
          </a:xfrm>
          <a:prstGeom prst="rect">
            <a:avLst/>
          </a:prstGeom>
        </p:spPr>
      </p:pic>
      <p:cxnSp>
        <p:nvCxnSpPr>
          <p:cNvPr id="9" name="直線矢印コネクタ 59"/>
          <p:cNvCxnSpPr/>
          <p:nvPr/>
        </p:nvCxnSpPr>
        <p:spPr>
          <a:xfrm>
            <a:off x="2283207" y="2143255"/>
            <a:ext cx="0" cy="792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60"/>
          <p:cNvCxnSpPr/>
          <p:nvPr/>
        </p:nvCxnSpPr>
        <p:spPr>
          <a:xfrm flipH="1" flipV="1">
            <a:off x="2291251" y="1373025"/>
            <a:ext cx="108000" cy="1548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61"/>
          <p:cNvSpPr txBox="1"/>
          <p:nvPr/>
        </p:nvSpPr>
        <p:spPr>
          <a:xfrm>
            <a:off x="1274304" y="3150108"/>
            <a:ext cx="1325218" cy="261610"/>
          </a:xfrm>
          <a:prstGeom prst="rect">
            <a:avLst/>
          </a:prstGeom>
          <a:noFill/>
        </p:spPr>
        <p:txBody>
          <a:bodyPr wrap="square" rtlCol="0">
            <a:spAutoFit/>
          </a:bodyPr>
          <a:lstStyle/>
          <a:p>
            <a:pPr algn="ctr"/>
            <a:r>
              <a:rPr lang="ja-JP" altLang="en-US" sz="1100" dirty="0"/>
              <a:t>波長</a:t>
            </a:r>
            <a:r>
              <a:rPr lang="en-US" altLang="ja-JP" sz="1100" dirty="0" smtClean="0"/>
              <a:t>[nm]</a:t>
            </a:r>
            <a:endParaRPr kumimoji="1" lang="ja-JP" altLang="en-US" sz="1100" dirty="0"/>
          </a:p>
        </p:txBody>
      </p:sp>
      <p:sp>
        <p:nvSpPr>
          <p:cNvPr id="12" name="テキスト ボックス 62"/>
          <p:cNvSpPr txBox="1"/>
          <p:nvPr/>
        </p:nvSpPr>
        <p:spPr>
          <a:xfrm rot="16200000">
            <a:off x="-56144" y="2042658"/>
            <a:ext cx="1325218" cy="261610"/>
          </a:xfrm>
          <a:prstGeom prst="rect">
            <a:avLst/>
          </a:prstGeom>
          <a:noFill/>
        </p:spPr>
        <p:txBody>
          <a:bodyPr wrap="square" rtlCol="0">
            <a:spAutoFit/>
          </a:bodyPr>
          <a:lstStyle/>
          <a:p>
            <a:pPr algn="ctr"/>
            <a:r>
              <a:rPr lang="ja-JP" altLang="en-US" sz="1100" dirty="0"/>
              <a:t>吸光度 </a:t>
            </a:r>
            <a:r>
              <a:rPr lang="en-US" altLang="ja-JP" sz="1100" dirty="0" smtClean="0"/>
              <a:t>[-]</a:t>
            </a:r>
            <a:endParaRPr kumimoji="1" lang="ja-JP" altLang="en-US" sz="1100" dirty="0"/>
          </a:p>
        </p:txBody>
      </p:sp>
      <p:sp>
        <p:nvSpPr>
          <p:cNvPr id="13" name="テキスト ボックス 63"/>
          <p:cNvSpPr txBox="1"/>
          <p:nvPr/>
        </p:nvSpPr>
        <p:spPr>
          <a:xfrm>
            <a:off x="4195797" y="3150108"/>
            <a:ext cx="1325218" cy="261610"/>
          </a:xfrm>
          <a:prstGeom prst="rect">
            <a:avLst/>
          </a:prstGeom>
          <a:noFill/>
        </p:spPr>
        <p:txBody>
          <a:bodyPr wrap="square" rtlCol="0">
            <a:spAutoFit/>
          </a:bodyPr>
          <a:lstStyle/>
          <a:p>
            <a:pPr algn="ctr"/>
            <a:r>
              <a:rPr lang="ja-JP" altLang="en-US" sz="1100" dirty="0"/>
              <a:t>波長</a:t>
            </a:r>
            <a:r>
              <a:rPr lang="en-US" altLang="ja-JP" sz="1100" dirty="0" smtClean="0"/>
              <a:t>[nm]</a:t>
            </a:r>
            <a:endParaRPr kumimoji="1" lang="ja-JP" altLang="en-US" sz="1100" dirty="0"/>
          </a:p>
        </p:txBody>
      </p:sp>
      <p:sp>
        <p:nvSpPr>
          <p:cNvPr id="14" name="テキスト ボックス 64"/>
          <p:cNvSpPr txBox="1"/>
          <p:nvPr/>
        </p:nvSpPr>
        <p:spPr>
          <a:xfrm rot="16200000">
            <a:off x="2691875" y="2042659"/>
            <a:ext cx="1325218" cy="261610"/>
          </a:xfrm>
          <a:prstGeom prst="rect">
            <a:avLst/>
          </a:prstGeom>
          <a:noFill/>
        </p:spPr>
        <p:txBody>
          <a:bodyPr wrap="square" rtlCol="0">
            <a:spAutoFit/>
          </a:bodyPr>
          <a:lstStyle/>
          <a:p>
            <a:pPr algn="ctr"/>
            <a:r>
              <a:rPr lang="ja-JP" altLang="en-US" sz="1100" dirty="0"/>
              <a:t>吸光度 </a:t>
            </a:r>
            <a:r>
              <a:rPr lang="en-US" altLang="ja-JP" sz="1100" dirty="0" smtClean="0"/>
              <a:t>[-]</a:t>
            </a:r>
            <a:endParaRPr kumimoji="1" lang="ja-JP" altLang="en-US" sz="1100" dirty="0"/>
          </a:p>
        </p:txBody>
      </p:sp>
      <p:sp>
        <p:nvSpPr>
          <p:cNvPr id="15" name="テキスト ボックス 65"/>
          <p:cNvSpPr txBox="1"/>
          <p:nvPr/>
        </p:nvSpPr>
        <p:spPr>
          <a:xfrm>
            <a:off x="7059078" y="3150108"/>
            <a:ext cx="1325218" cy="261610"/>
          </a:xfrm>
          <a:prstGeom prst="rect">
            <a:avLst/>
          </a:prstGeom>
          <a:noFill/>
        </p:spPr>
        <p:txBody>
          <a:bodyPr wrap="square" rtlCol="0">
            <a:spAutoFit/>
          </a:bodyPr>
          <a:lstStyle/>
          <a:p>
            <a:pPr algn="ctr"/>
            <a:r>
              <a:rPr lang="ja-JP" altLang="en-US" sz="1100" dirty="0"/>
              <a:t>波長</a:t>
            </a:r>
            <a:r>
              <a:rPr lang="en-US" altLang="ja-JP" sz="1100" dirty="0" smtClean="0"/>
              <a:t>[nm]</a:t>
            </a:r>
            <a:endParaRPr kumimoji="1" lang="ja-JP" altLang="en-US" sz="1100" dirty="0"/>
          </a:p>
        </p:txBody>
      </p:sp>
      <p:sp>
        <p:nvSpPr>
          <p:cNvPr id="16" name="テキスト ボックス 66"/>
          <p:cNvSpPr txBox="1"/>
          <p:nvPr/>
        </p:nvSpPr>
        <p:spPr>
          <a:xfrm rot="16200000">
            <a:off x="5526534" y="2042658"/>
            <a:ext cx="1307934" cy="261610"/>
          </a:xfrm>
          <a:prstGeom prst="rect">
            <a:avLst/>
          </a:prstGeom>
          <a:noFill/>
        </p:spPr>
        <p:txBody>
          <a:bodyPr wrap="square" rtlCol="0">
            <a:spAutoFit/>
          </a:bodyPr>
          <a:lstStyle/>
          <a:p>
            <a:pPr algn="ctr"/>
            <a:r>
              <a:rPr lang="ja-JP" altLang="en-US" sz="1100" dirty="0"/>
              <a:t>吸光度 </a:t>
            </a:r>
            <a:r>
              <a:rPr lang="en-US" altLang="ja-JP" sz="1100" dirty="0" smtClean="0"/>
              <a:t>[-]</a:t>
            </a:r>
            <a:endParaRPr kumimoji="1" lang="ja-JP" altLang="en-US" sz="1100" dirty="0"/>
          </a:p>
        </p:txBody>
      </p:sp>
      <p:cxnSp>
        <p:nvCxnSpPr>
          <p:cNvPr id="17" name="直線矢印コネクタ 67"/>
          <p:cNvCxnSpPr/>
          <p:nvPr/>
        </p:nvCxnSpPr>
        <p:spPr>
          <a:xfrm>
            <a:off x="1835776" y="1351534"/>
            <a:ext cx="0" cy="1008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68"/>
          <p:cNvCxnSpPr/>
          <p:nvPr/>
        </p:nvCxnSpPr>
        <p:spPr>
          <a:xfrm flipV="1">
            <a:off x="1742474" y="1426248"/>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69"/>
          <p:cNvCxnSpPr/>
          <p:nvPr/>
        </p:nvCxnSpPr>
        <p:spPr>
          <a:xfrm>
            <a:off x="5005330" y="2716552"/>
            <a:ext cx="0" cy="216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70"/>
          <p:cNvCxnSpPr/>
          <p:nvPr/>
        </p:nvCxnSpPr>
        <p:spPr>
          <a:xfrm flipH="1" flipV="1">
            <a:off x="5080589" y="1246536"/>
            <a:ext cx="0" cy="1692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71"/>
          <p:cNvCxnSpPr/>
          <p:nvPr/>
        </p:nvCxnSpPr>
        <p:spPr>
          <a:xfrm>
            <a:off x="4613659" y="2552433"/>
            <a:ext cx="0" cy="288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72"/>
          <p:cNvCxnSpPr/>
          <p:nvPr/>
        </p:nvCxnSpPr>
        <p:spPr>
          <a:xfrm flipH="1" flipV="1">
            <a:off x="4537445" y="2596936"/>
            <a:ext cx="0" cy="144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73"/>
          <p:cNvCxnSpPr/>
          <p:nvPr/>
        </p:nvCxnSpPr>
        <p:spPr>
          <a:xfrm>
            <a:off x="8060130" y="2385366"/>
            <a:ext cx="0" cy="576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74"/>
          <p:cNvCxnSpPr/>
          <p:nvPr/>
        </p:nvCxnSpPr>
        <p:spPr>
          <a:xfrm flipH="1" flipV="1">
            <a:off x="8033530" y="1246536"/>
            <a:ext cx="108000" cy="1692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75"/>
          <p:cNvCxnSpPr/>
          <p:nvPr/>
        </p:nvCxnSpPr>
        <p:spPr>
          <a:xfrm>
            <a:off x="7537467" y="1857399"/>
            <a:ext cx="0" cy="972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76"/>
          <p:cNvCxnSpPr/>
          <p:nvPr/>
        </p:nvCxnSpPr>
        <p:spPr>
          <a:xfrm flipH="1" flipV="1">
            <a:off x="7460904" y="1893690"/>
            <a:ext cx="0" cy="396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78"/>
          <p:cNvSpPr txBox="1"/>
          <p:nvPr/>
        </p:nvSpPr>
        <p:spPr>
          <a:xfrm>
            <a:off x="2368985" y="2840789"/>
            <a:ext cx="561472" cy="307777"/>
          </a:xfrm>
          <a:prstGeom prst="rect">
            <a:avLst/>
          </a:prstGeom>
          <a:noFill/>
        </p:spPr>
        <p:txBody>
          <a:bodyPr wrap="square" rtlCol="0">
            <a:spAutoFit/>
          </a:bodyPr>
          <a:lstStyle/>
          <a:p>
            <a:pPr algn="ctr"/>
            <a:r>
              <a:rPr kumimoji="1" lang="en-US" altLang="ja-JP" sz="1400" dirty="0" smtClean="0"/>
              <a:t>1480</a:t>
            </a:r>
            <a:endParaRPr kumimoji="1" lang="ja-JP" altLang="en-US" sz="1400" dirty="0"/>
          </a:p>
        </p:txBody>
      </p:sp>
      <p:sp>
        <p:nvSpPr>
          <p:cNvPr id="28" name="テキスト ボックス 79"/>
          <p:cNvSpPr txBox="1"/>
          <p:nvPr/>
        </p:nvSpPr>
        <p:spPr>
          <a:xfrm>
            <a:off x="2165896" y="1068482"/>
            <a:ext cx="561472" cy="307777"/>
          </a:xfrm>
          <a:prstGeom prst="rect">
            <a:avLst/>
          </a:prstGeom>
          <a:noFill/>
        </p:spPr>
        <p:txBody>
          <a:bodyPr wrap="square" rtlCol="0">
            <a:spAutoFit/>
          </a:bodyPr>
          <a:lstStyle/>
          <a:p>
            <a:pPr algn="ctr"/>
            <a:r>
              <a:rPr kumimoji="1" lang="en-US" altLang="ja-JP" sz="1400" dirty="0" smtClean="0"/>
              <a:t>1470</a:t>
            </a:r>
            <a:endParaRPr kumimoji="1" lang="ja-JP" altLang="en-US" sz="1400" dirty="0"/>
          </a:p>
        </p:txBody>
      </p:sp>
      <p:sp>
        <p:nvSpPr>
          <p:cNvPr id="29" name="テキスト ボックス 80"/>
          <p:cNvSpPr txBox="1"/>
          <p:nvPr/>
        </p:nvSpPr>
        <p:spPr>
          <a:xfrm>
            <a:off x="4092592" y="2231478"/>
            <a:ext cx="561472" cy="307777"/>
          </a:xfrm>
          <a:prstGeom prst="rect">
            <a:avLst/>
          </a:prstGeom>
          <a:noFill/>
        </p:spPr>
        <p:txBody>
          <a:bodyPr wrap="square" rtlCol="0">
            <a:spAutoFit/>
          </a:bodyPr>
          <a:lstStyle/>
          <a:p>
            <a:pPr algn="ctr"/>
            <a:r>
              <a:rPr kumimoji="1" lang="en-US" altLang="ja-JP" sz="1400" dirty="0" smtClean="0"/>
              <a:t>1405</a:t>
            </a:r>
            <a:endParaRPr kumimoji="1" lang="ja-JP" altLang="en-US" sz="1400" dirty="0"/>
          </a:p>
        </p:txBody>
      </p:sp>
      <p:sp>
        <p:nvSpPr>
          <p:cNvPr id="30" name="テキスト ボックス 81"/>
          <p:cNvSpPr txBox="1"/>
          <p:nvPr/>
        </p:nvSpPr>
        <p:spPr>
          <a:xfrm>
            <a:off x="5127530" y="1105213"/>
            <a:ext cx="561472" cy="307777"/>
          </a:xfrm>
          <a:prstGeom prst="rect">
            <a:avLst/>
          </a:prstGeom>
          <a:noFill/>
        </p:spPr>
        <p:txBody>
          <a:bodyPr wrap="square" rtlCol="0">
            <a:spAutoFit/>
          </a:bodyPr>
          <a:lstStyle/>
          <a:p>
            <a:pPr algn="ctr"/>
            <a:r>
              <a:rPr kumimoji="1" lang="en-US" altLang="ja-JP" sz="1400" dirty="0" smtClean="0"/>
              <a:t>1470</a:t>
            </a:r>
            <a:endParaRPr kumimoji="1" lang="ja-JP" altLang="en-US" sz="1400" dirty="0"/>
          </a:p>
        </p:txBody>
      </p:sp>
      <p:sp>
        <p:nvSpPr>
          <p:cNvPr id="31" name="テキスト ボックス 82"/>
          <p:cNvSpPr txBox="1"/>
          <p:nvPr/>
        </p:nvSpPr>
        <p:spPr>
          <a:xfrm>
            <a:off x="8125061" y="2803350"/>
            <a:ext cx="561472" cy="307777"/>
          </a:xfrm>
          <a:prstGeom prst="rect">
            <a:avLst/>
          </a:prstGeom>
          <a:noFill/>
        </p:spPr>
        <p:txBody>
          <a:bodyPr wrap="square" rtlCol="0">
            <a:spAutoFit/>
          </a:bodyPr>
          <a:lstStyle/>
          <a:p>
            <a:pPr algn="ctr"/>
            <a:r>
              <a:rPr kumimoji="1" lang="en-US" altLang="ja-JP" sz="1400" dirty="0" smtClean="0"/>
              <a:t>1480</a:t>
            </a:r>
            <a:endParaRPr kumimoji="1" lang="ja-JP" altLang="en-US" sz="1400" dirty="0"/>
          </a:p>
        </p:txBody>
      </p:sp>
      <p:sp>
        <p:nvSpPr>
          <p:cNvPr id="32" name="テキスト ボックス 83"/>
          <p:cNvSpPr txBox="1"/>
          <p:nvPr/>
        </p:nvSpPr>
        <p:spPr>
          <a:xfrm>
            <a:off x="7180168" y="1471405"/>
            <a:ext cx="561472" cy="307777"/>
          </a:xfrm>
          <a:prstGeom prst="rect">
            <a:avLst/>
          </a:prstGeom>
          <a:noFill/>
        </p:spPr>
        <p:txBody>
          <a:bodyPr wrap="square" rtlCol="0">
            <a:spAutoFit/>
          </a:bodyPr>
          <a:lstStyle/>
          <a:p>
            <a:pPr algn="ctr"/>
            <a:r>
              <a:rPr kumimoji="1" lang="en-US" altLang="ja-JP" sz="1400" dirty="0" smtClean="0"/>
              <a:t>1405</a:t>
            </a:r>
            <a:endParaRPr kumimoji="1" lang="ja-JP" altLang="en-US" sz="1400" dirty="0"/>
          </a:p>
        </p:txBody>
      </p:sp>
      <p:sp>
        <p:nvSpPr>
          <p:cNvPr id="34" name="テキスト ボックス 18"/>
          <p:cNvSpPr txBox="1"/>
          <p:nvPr/>
        </p:nvSpPr>
        <p:spPr>
          <a:xfrm>
            <a:off x="4096047" y="838629"/>
            <a:ext cx="1681650" cy="338554"/>
          </a:xfrm>
          <a:prstGeom prst="rect">
            <a:avLst/>
          </a:prstGeom>
          <a:noFill/>
        </p:spPr>
        <p:txBody>
          <a:bodyPr wrap="square" rtlCol="0">
            <a:spAutoFit/>
          </a:bodyPr>
          <a:lstStyle/>
          <a:p>
            <a:pPr algn="ctr"/>
            <a:r>
              <a:rPr lang="en-US" altLang="ja-JP" sz="1600" dirty="0" smtClean="0"/>
              <a:t>10</a:t>
            </a:r>
            <a:r>
              <a:rPr kumimoji="1" lang="en-US" altLang="ja-JP" sz="1600" dirty="0" smtClean="0"/>
              <a:t>0 </a:t>
            </a:r>
            <a:r>
              <a:rPr kumimoji="1" lang="en-US" altLang="ja-JP" sz="1600" dirty="0" err="1" smtClean="0"/>
              <a:t>mM</a:t>
            </a:r>
            <a:endParaRPr kumimoji="1" lang="ja-JP" altLang="en-US" sz="1600" dirty="0"/>
          </a:p>
        </p:txBody>
      </p:sp>
      <p:sp>
        <p:nvSpPr>
          <p:cNvPr id="35" name="テキスト ボックス 19"/>
          <p:cNvSpPr txBox="1"/>
          <p:nvPr/>
        </p:nvSpPr>
        <p:spPr>
          <a:xfrm>
            <a:off x="6966587" y="838629"/>
            <a:ext cx="1681650" cy="338554"/>
          </a:xfrm>
          <a:prstGeom prst="rect">
            <a:avLst/>
          </a:prstGeom>
          <a:noFill/>
        </p:spPr>
        <p:txBody>
          <a:bodyPr wrap="square" rtlCol="0">
            <a:spAutoFit/>
          </a:bodyPr>
          <a:lstStyle/>
          <a:p>
            <a:pPr algn="ctr"/>
            <a:r>
              <a:rPr lang="en-US" altLang="ja-JP" sz="1600" dirty="0" smtClean="0"/>
              <a:t>40</a:t>
            </a:r>
            <a:r>
              <a:rPr kumimoji="1" lang="en-US" altLang="ja-JP" sz="1600" dirty="0" smtClean="0"/>
              <a:t>0 </a:t>
            </a:r>
            <a:r>
              <a:rPr kumimoji="1" lang="en-US" altLang="ja-JP" sz="1600" dirty="0" err="1" smtClean="0"/>
              <a:t>mM</a:t>
            </a:r>
            <a:endParaRPr kumimoji="1" lang="ja-JP" altLang="en-US" sz="1600" dirty="0"/>
          </a:p>
        </p:txBody>
      </p:sp>
      <p:grpSp>
        <p:nvGrpSpPr>
          <p:cNvPr id="36" name="グループ化 38"/>
          <p:cNvGrpSpPr/>
          <p:nvPr/>
        </p:nvGrpSpPr>
        <p:grpSpPr>
          <a:xfrm>
            <a:off x="6583430" y="562664"/>
            <a:ext cx="2474845" cy="261610"/>
            <a:chOff x="5382116" y="321869"/>
            <a:chExt cx="2474845" cy="261610"/>
          </a:xfrm>
        </p:grpSpPr>
        <p:sp>
          <p:nvSpPr>
            <p:cNvPr id="37" name="正方形/長方形 31"/>
            <p:cNvSpPr/>
            <p:nvPr/>
          </p:nvSpPr>
          <p:spPr>
            <a:xfrm>
              <a:off x="5452458" y="323583"/>
              <a:ext cx="978946" cy="258183"/>
            </a:xfrm>
            <a:prstGeom prst="rect">
              <a:avLst/>
            </a:prstGeom>
            <a:solidFill>
              <a:srgbClr val="FEA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endParaRPr>
            </a:p>
          </p:txBody>
        </p:sp>
        <p:sp>
          <p:nvSpPr>
            <p:cNvPr id="38" name="正方形/長方形 32"/>
            <p:cNvSpPr/>
            <p:nvPr/>
          </p:nvSpPr>
          <p:spPr>
            <a:xfrm>
              <a:off x="6807673" y="323583"/>
              <a:ext cx="978946" cy="258183"/>
            </a:xfrm>
            <a:prstGeom prst="rect">
              <a:avLst/>
            </a:prstGeom>
            <a:solidFill>
              <a:srgbClr val="2D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endParaRPr>
            </a:p>
          </p:txBody>
        </p:sp>
        <p:sp>
          <p:nvSpPr>
            <p:cNvPr id="39" name="テキスト ボックス 34"/>
            <p:cNvSpPr txBox="1"/>
            <p:nvPr/>
          </p:nvSpPr>
          <p:spPr>
            <a:xfrm>
              <a:off x="5382116" y="321869"/>
              <a:ext cx="1119630" cy="261610"/>
            </a:xfrm>
            <a:prstGeom prst="rect">
              <a:avLst/>
            </a:prstGeom>
            <a:noFill/>
          </p:spPr>
          <p:txBody>
            <a:bodyPr wrap="square" rtlCol="0">
              <a:spAutoFit/>
            </a:bodyPr>
            <a:lstStyle/>
            <a:p>
              <a:pPr algn="ctr"/>
              <a:r>
                <a:rPr lang="ja-JP" altLang="en-US" sz="1100" b="1" dirty="0" smtClean="0"/>
                <a:t>核形成</a:t>
              </a:r>
              <a:r>
                <a:rPr lang="ja-JP" altLang="en-US" sz="1100" b="1" dirty="0"/>
                <a:t>期</a:t>
              </a:r>
              <a:endParaRPr kumimoji="1" lang="ja-JP" altLang="en-US" sz="1100" b="1" dirty="0"/>
            </a:p>
          </p:txBody>
        </p:sp>
        <p:sp>
          <p:nvSpPr>
            <p:cNvPr id="40" name="テキスト ボックス 35"/>
            <p:cNvSpPr txBox="1"/>
            <p:nvPr/>
          </p:nvSpPr>
          <p:spPr>
            <a:xfrm>
              <a:off x="6737331" y="321869"/>
              <a:ext cx="1119630" cy="261610"/>
            </a:xfrm>
            <a:prstGeom prst="rect">
              <a:avLst/>
            </a:prstGeom>
            <a:noFill/>
          </p:spPr>
          <p:txBody>
            <a:bodyPr wrap="square" rtlCol="0">
              <a:spAutoFit/>
            </a:bodyPr>
            <a:lstStyle/>
            <a:p>
              <a:pPr algn="ctr"/>
              <a:r>
                <a:rPr kumimoji="1" lang="ja-JP" altLang="en-US" sz="1100" b="1" dirty="0" smtClean="0"/>
                <a:t>伸長期</a:t>
              </a:r>
              <a:endParaRPr kumimoji="1" lang="ja-JP" altLang="en-US" sz="1100" b="1" dirty="0"/>
            </a:p>
          </p:txBody>
        </p:sp>
      </p:grpSp>
      <p:sp>
        <p:nvSpPr>
          <p:cNvPr id="41" name="テキスト ボックス 39"/>
          <p:cNvSpPr txBox="1"/>
          <p:nvPr/>
        </p:nvSpPr>
        <p:spPr>
          <a:xfrm>
            <a:off x="258442" y="598055"/>
            <a:ext cx="2012393" cy="523220"/>
          </a:xfrm>
          <a:prstGeom prst="rect">
            <a:avLst/>
          </a:prstGeom>
          <a:solidFill>
            <a:schemeClr val="bg1"/>
          </a:solidFill>
        </p:spPr>
        <p:txBody>
          <a:bodyPr wrap="square" rtlCol="0">
            <a:spAutoFit/>
          </a:bodyPr>
          <a:lstStyle/>
          <a:p>
            <a:pPr algn="ctr"/>
            <a:r>
              <a:rPr kumimoji="1" lang="ja-JP" altLang="en-US" sz="1200" b="1" dirty="0" smtClean="0"/>
              <a:t>アミロイド線維形成</a:t>
            </a:r>
            <a:r>
              <a:rPr kumimoji="1" lang="ja-JP" altLang="en-US" sz="1200" b="1" dirty="0"/>
              <a:t>サンプル</a:t>
            </a:r>
            <a:endParaRPr kumimoji="1" lang="en-US" altLang="ja-JP" sz="1200" b="1" dirty="0" smtClean="0"/>
          </a:p>
          <a:p>
            <a:pPr algn="ctr"/>
            <a:r>
              <a:rPr lang="en-US" altLang="ja-JP" sz="1600" b="1" dirty="0" smtClean="0">
                <a:solidFill>
                  <a:srgbClr val="FF0000"/>
                </a:solidFill>
              </a:rPr>
              <a:t>(</a:t>
            </a:r>
            <a:r>
              <a:rPr lang="en-US" altLang="ja-JP" sz="1600" b="1" dirty="0" err="1" smtClean="0">
                <a:solidFill>
                  <a:srgbClr val="FF0000"/>
                </a:solidFill>
              </a:rPr>
              <a:t>NaCl</a:t>
            </a:r>
            <a:r>
              <a:rPr lang="en-US" altLang="ja-JP" sz="1600" b="1" dirty="0" smtClean="0">
                <a:solidFill>
                  <a:srgbClr val="FF0000"/>
                </a:solidFill>
              </a:rPr>
              <a:t>)</a:t>
            </a:r>
            <a:endParaRPr kumimoji="1" lang="ja-JP" altLang="en-US" sz="1600" b="1" dirty="0">
              <a:solidFill>
                <a:srgbClr val="FF0000"/>
              </a:solidFill>
            </a:endParaRPr>
          </a:p>
        </p:txBody>
      </p:sp>
      <p:sp>
        <p:nvSpPr>
          <p:cNvPr id="42" name="テキスト ボックス 42"/>
          <p:cNvSpPr txBox="1"/>
          <p:nvPr/>
        </p:nvSpPr>
        <p:spPr>
          <a:xfrm>
            <a:off x="94216" y="3394186"/>
            <a:ext cx="2020638" cy="523220"/>
          </a:xfrm>
          <a:prstGeom prst="rect">
            <a:avLst/>
          </a:prstGeom>
          <a:solidFill>
            <a:schemeClr val="bg1"/>
          </a:solidFill>
        </p:spPr>
        <p:txBody>
          <a:bodyPr wrap="square" rtlCol="0">
            <a:spAutoFit/>
          </a:bodyPr>
          <a:lstStyle/>
          <a:p>
            <a:pPr algn="ctr"/>
            <a:r>
              <a:rPr kumimoji="1" lang="ja-JP" altLang="en-US" sz="1200" b="1" dirty="0"/>
              <a:t>アミロイド線維形成</a:t>
            </a:r>
            <a:r>
              <a:rPr kumimoji="1" lang="ja-JP" altLang="en-US" sz="1200" b="1" dirty="0" smtClean="0"/>
              <a:t>サンプル</a:t>
            </a:r>
            <a:endParaRPr kumimoji="1" lang="en-US" altLang="ja-JP" sz="1200" b="1" dirty="0" smtClean="0"/>
          </a:p>
          <a:p>
            <a:pPr algn="ctr"/>
            <a:r>
              <a:rPr kumimoji="1" lang="en-US" altLang="ja-JP" sz="1600" b="1" dirty="0" smtClean="0">
                <a:solidFill>
                  <a:srgbClr val="FF0000"/>
                </a:solidFill>
              </a:rPr>
              <a:t>(Na</a:t>
            </a:r>
            <a:r>
              <a:rPr kumimoji="1" lang="en-US" altLang="ja-JP" sz="1600" b="1" baseline="-25000" dirty="0" smtClean="0">
                <a:solidFill>
                  <a:srgbClr val="FF0000"/>
                </a:solidFill>
              </a:rPr>
              <a:t>2</a:t>
            </a:r>
            <a:r>
              <a:rPr kumimoji="1" lang="en-US" altLang="ja-JP" sz="1600" b="1" dirty="0" smtClean="0">
                <a:solidFill>
                  <a:srgbClr val="FF0000"/>
                </a:solidFill>
              </a:rPr>
              <a:t>SO</a:t>
            </a:r>
            <a:r>
              <a:rPr kumimoji="1" lang="en-US" altLang="ja-JP" sz="1600" b="1" baseline="-25000" dirty="0" smtClean="0">
                <a:solidFill>
                  <a:srgbClr val="FF0000"/>
                </a:solidFill>
              </a:rPr>
              <a:t>4</a:t>
            </a:r>
            <a:r>
              <a:rPr kumimoji="1" lang="en-US" altLang="ja-JP" sz="1600" b="1" dirty="0" smtClean="0">
                <a:solidFill>
                  <a:srgbClr val="FF0000"/>
                </a:solidFill>
              </a:rPr>
              <a:t>)</a:t>
            </a:r>
            <a:endParaRPr kumimoji="1" lang="ja-JP" altLang="en-US" sz="1600" b="1" dirty="0">
              <a:solidFill>
                <a:srgbClr val="FF0000"/>
              </a:solidFill>
            </a:endParaRPr>
          </a:p>
        </p:txBody>
      </p:sp>
      <p:sp>
        <p:nvSpPr>
          <p:cNvPr id="43" name="テキスト ボックス 43"/>
          <p:cNvSpPr txBox="1"/>
          <p:nvPr/>
        </p:nvSpPr>
        <p:spPr>
          <a:xfrm>
            <a:off x="4642057" y="3394186"/>
            <a:ext cx="1987329" cy="523220"/>
          </a:xfrm>
          <a:prstGeom prst="rect">
            <a:avLst/>
          </a:prstGeom>
          <a:solidFill>
            <a:schemeClr val="bg1"/>
          </a:solidFill>
        </p:spPr>
        <p:txBody>
          <a:bodyPr wrap="square" rtlCol="0">
            <a:spAutoFit/>
          </a:bodyPr>
          <a:lstStyle/>
          <a:p>
            <a:pPr algn="ctr"/>
            <a:r>
              <a:rPr kumimoji="1" lang="ja-JP" altLang="en-US" sz="1200" b="1" dirty="0"/>
              <a:t>アミロイド線維形成</a:t>
            </a:r>
            <a:r>
              <a:rPr kumimoji="1" lang="ja-JP" altLang="en-US" sz="1200" b="1" dirty="0" smtClean="0"/>
              <a:t>サンプル</a:t>
            </a:r>
            <a:endParaRPr kumimoji="1" lang="en-US" altLang="ja-JP" sz="1200" b="1" dirty="0"/>
          </a:p>
          <a:p>
            <a:pPr algn="ctr"/>
            <a:r>
              <a:rPr kumimoji="1" lang="en-US" altLang="ja-JP" sz="1600" b="1" dirty="0" smtClean="0">
                <a:solidFill>
                  <a:srgbClr val="FF0000"/>
                </a:solidFill>
              </a:rPr>
              <a:t>(NaClO</a:t>
            </a:r>
            <a:r>
              <a:rPr kumimoji="1" lang="en-US" altLang="ja-JP" sz="1600" b="1" baseline="-25000" dirty="0" smtClean="0">
                <a:solidFill>
                  <a:srgbClr val="FF0000"/>
                </a:solidFill>
              </a:rPr>
              <a:t>4</a:t>
            </a:r>
            <a:r>
              <a:rPr lang="en-US" altLang="ja-JP" sz="1600" b="1" dirty="0" smtClean="0">
                <a:solidFill>
                  <a:srgbClr val="FF0000"/>
                </a:solidFill>
              </a:rPr>
              <a:t>)</a:t>
            </a:r>
            <a:endParaRPr kumimoji="1" lang="ja-JP" altLang="en-US" sz="1600" b="1" dirty="0">
              <a:solidFill>
                <a:srgbClr val="FF0000"/>
              </a:solidFill>
            </a:endParaRPr>
          </a:p>
        </p:txBody>
      </p:sp>
      <p:sp>
        <p:nvSpPr>
          <p:cNvPr id="44" name="テキスト ボックス 44"/>
          <p:cNvSpPr txBox="1"/>
          <p:nvPr/>
        </p:nvSpPr>
        <p:spPr>
          <a:xfrm>
            <a:off x="1940302" y="5684779"/>
            <a:ext cx="1325218" cy="261610"/>
          </a:xfrm>
          <a:prstGeom prst="rect">
            <a:avLst/>
          </a:prstGeom>
          <a:noFill/>
        </p:spPr>
        <p:txBody>
          <a:bodyPr wrap="square" rtlCol="0">
            <a:spAutoFit/>
          </a:bodyPr>
          <a:lstStyle/>
          <a:p>
            <a:pPr algn="ctr"/>
            <a:r>
              <a:rPr lang="ja-JP" altLang="en-US" sz="1100" dirty="0"/>
              <a:t>波長</a:t>
            </a:r>
            <a:r>
              <a:rPr lang="en-US" altLang="ja-JP" sz="1100" dirty="0" smtClean="0"/>
              <a:t>[nm]</a:t>
            </a:r>
            <a:endParaRPr kumimoji="1" lang="ja-JP" altLang="en-US" sz="1100" dirty="0"/>
          </a:p>
        </p:txBody>
      </p:sp>
      <p:sp>
        <p:nvSpPr>
          <p:cNvPr id="45" name="テキスト ボックス 45"/>
          <p:cNvSpPr txBox="1"/>
          <p:nvPr/>
        </p:nvSpPr>
        <p:spPr>
          <a:xfrm rot="16200000">
            <a:off x="586034" y="4250648"/>
            <a:ext cx="1325218" cy="261610"/>
          </a:xfrm>
          <a:prstGeom prst="rect">
            <a:avLst/>
          </a:prstGeom>
          <a:noFill/>
        </p:spPr>
        <p:txBody>
          <a:bodyPr wrap="square" rtlCol="0">
            <a:spAutoFit/>
          </a:bodyPr>
          <a:lstStyle/>
          <a:p>
            <a:pPr algn="ctr"/>
            <a:r>
              <a:rPr lang="ja-JP" altLang="en-US" sz="1100" dirty="0"/>
              <a:t>吸光度 </a:t>
            </a:r>
            <a:r>
              <a:rPr lang="en-US" altLang="ja-JP" sz="1100" dirty="0" smtClean="0"/>
              <a:t>[-]</a:t>
            </a:r>
            <a:endParaRPr kumimoji="1" lang="ja-JP" altLang="en-US" sz="1100" dirty="0"/>
          </a:p>
        </p:txBody>
      </p:sp>
      <p:sp>
        <p:nvSpPr>
          <p:cNvPr id="46" name="テキスト ボックス 46"/>
          <p:cNvSpPr txBox="1"/>
          <p:nvPr/>
        </p:nvSpPr>
        <p:spPr>
          <a:xfrm>
            <a:off x="6576848" y="5765448"/>
            <a:ext cx="1325218" cy="261610"/>
          </a:xfrm>
          <a:prstGeom prst="rect">
            <a:avLst/>
          </a:prstGeom>
          <a:noFill/>
        </p:spPr>
        <p:txBody>
          <a:bodyPr wrap="square" rtlCol="0">
            <a:spAutoFit/>
          </a:bodyPr>
          <a:lstStyle/>
          <a:p>
            <a:pPr algn="ctr"/>
            <a:r>
              <a:rPr lang="ja-JP" altLang="en-US" sz="1100" dirty="0"/>
              <a:t>波長</a:t>
            </a:r>
            <a:r>
              <a:rPr lang="en-US" altLang="ja-JP" sz="1100" dirty="0" smtClean="0"/>
              <a:t>[nm]</a:t>
            </a:r>
            <a:endParaRPr kumimoji="1" lang="ja-JP" altLang="en-US" sz="1100" dirty="0"/>
          </a:p>
        </p:txBody>
      </p:sp>
      <p:sp>
        <p:nvSpPr>
          <p:cNvPr id="47" name="テキスト ボックス 47"/>
          <p:cNvSpPr txBox="1"/>
          <p:nvPr/>
        </p:nvSpPr>
        <p:spPr>
          <a:xfrm rot="16200000">
            <a:off x="5246400" y="4269827"/>
            <a:ext cx="1325218" cy="261610"/>
          </a:xfrm>
          <a:prstGeom prst="rect">
            <a:avLst/>
          </a:prstGeom>
          <a:noFill/>
        </p:spPr>
        <p:txBody>
          <a:bodyPr wrap="square" rtlCol="0">
            <a:spAutoFit/>
          </a:bodyPr>
          <a:lstStyle/>
          <a:p>
            <a:pPr algn="ctr"/>
            <a:r>
              <a:rPr lang="ja-JP" altLang="en-US" sz="1100" dirty="0"/>
              <a:t>吸光度 </a:t>
            </a:r>
            <a:r>
              <a:rPr lang="en-US" altLang="ja-JP" sz="1100" dirty="0" smtClean="0"/>
              <a:t>[-]</a:t>
            </a:r>
            <a:endParaRPr kumimoji="1" lang="ja-JP" altLang="en-US" sz="1100" dirty="0"/>
          </a:p>
        </p:txBody>
      </p:sp>
      <p:cxnSp>
        <p:nvCxnSpPr>
          <p:cNvPr id="48" name="直線矢印コネクタ 48"/>
          <p:cNvCxnSpPr/>
          <p:nvPr/>
        </p:nvCxnSpPr>
        <p:spPr>
          <a:xfrm>
            <a:off x="2911927" y="4430554"/>
            <a:ext cx="72000" cy="576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9"/>
          <p:cNvCxnSpPr/>
          <p:nvPr/>
        </p:nvCxnSpPr>
        <p:spPr>
          <a:xfrm flipH="1" flipV="1">
            <a:off x="2895506" y="3570401"/>
            <a:ext cx="144000" cy="14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50"/>
          <p:cNvCxnSpPr/>
          <p:nvPr/>
        </p:nvCxnSpPr>
        <p:spPr>
          <a:xfrm flipH="1" flipV="1">
            <a:off x="2389039" y="4246378"/>
            <a:ext cx="0" cy="252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1"/>
          <p:cNvCxnSpPr/>
          <p:nvPr/>
        </p:nvCxnSpPr>
        <p:spPr>
          <a:xfrm>
            <a:off x="7360532" y="5166742"/>
            <a:ext cx="0" cy="216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2"/>
          <p:cNvCxnSpPr/>
          <p:nvPr/>
        </p:nvCxnSpPr>
        <p:spPr>
          <a:xfrm flipH="1" flipV="1">
            <a:off x="7333270" y="3752112"/>
            <a:ext cx="144000" cy="16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3"/>
          <p:cNvCxnSpPr/>
          <p:nvPr/>
        </p:nvCxnSpPr>
        <p:spPr>
          <a:xfrm>
            <a:off x="6812522" y="4086742"/>
            <a:ext cx="0" cy="1188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4"/>
          <p:cNvCxnSpPr/>
          <p:nvPr/>
        </p:nvCxnSpPr>
        <p:spPr>
          <a:xfrm flipH="1" flipV="1">
            <a:off x="6898324" y="5089409"/>
            <a:ext cx="0" cy="144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84"/>
          <p:cNvSpPr txBox="1"/>
          <p:nvPr/>
        </p:nvSpPr>
        <p:spPr>
          <a:xfrm>
            <a:off x="1274304" y="1132990"/>
            <a:ext cx="561472" cy="307777"/>
          </a:xfrm>
          <a:prstGeom prst="rect">
            <a:avLst/>
          </a:prstGeom>
          <a:noFill/>
        </p:spPr>
        <p:txBody>
          <a:bodyPr wrap="square" rtlCol="0">
            <a:spAutoFit/>
          </a:bodyPr>
          <a:lstStyle/>
          <a:p>
            <a:pPr algn="ctr"/>
            <a:r>
              <a:rPr kumimoji="1" lang="en-US" altLang="ja-JP" sz="1400" dirty="0" smtClean="0"/>
              <a:t>1405</a:t>
            </a:r>
            <a:endParaRPr kumimoji="1" lang="ja-JP" altLang="en-US" sz="1400" dirty="0"/>
          </a:p>
        </p:txBody>
      </p:sp>
      <p:cxnSp>
        <p:nvCxnSpPr>
          <p:cNvPr id="56" name="直線矢印コネクタ 86"/>
          <p:cNvCxnSpPr/>
          <p:nvPr/>
        </p:nvCxnSpPr>
        <p:spPr>
          <a:xfrm>
            <a:off x="2459614" y="4178439"/>
            <a:ext cx="0" cy="936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テキスト ボックス 87"/>
          <p:cNvSpPr txBox="1"/>
          <p:nvPr/>
        </p:nvSpPr>
        <p:spPr>
          <a:xfrm>
            <a:off x="6497606" y="3778965"/>
            <a:ext cx="561472" cy="307777"/>
          </a:xfrm>
          <a:prstGeom prst="rect">
            <a:avLst/>
          </a:prstGeom>
          <a:noFill/>
        </p:spPr>
        <p:txBody>
          <a:bodyPr wrap="square" rtlCol="0">
            <a:spAutoFit/>
          </a:bodyPr>
          <a:lstStyle/>
          <a:p>
            <a:pPr algn="ctr"/>
            <a:r>
              <a:rPr kumimoji="1" lang="en-US" altLang="ja-JP" sz="1400" dirty="0" smtClean="0"/>
              <a:t>1400</a:t>
            </a:r>
          </a:p>
        </p:txBody>
      </p:sp>
      <p:sp>
        <p:nvSpPr>
          <p:cNvPr id="58" name="テキスト ボックス 88"/>
          <p:cNvSpPr txBox="1"/>
          <p:nvPr/>
        </p:nvSpPr>
        <p:spPr>
          <a:xfrm>
            <a:off x="6771798" y="4835196"/>
            <a:ext cx="561472" cy="307777"/>
          </a:xfrm>
          <a:prstGeom prst="rect">
            <a:avLst/>
          </a:prstGeom>
          <a:noFill/>
        </p:spPr>
        <p:txBody>
          <a:bodyPr wrap="square" rtlCol="0">
            <a:spAutoFit/>
          </a:bodyPr>
          <a:lstStyle/>
          <a:p>
            <a:pPr algn="ctr"/>
            <a:r>
              <a:rPr kumimoji="1" lang="en-US" altLang="ja-JP" sz="1400" dirty="0" smtClean="0"/>
              <a:t>1410</a:t>
            </a:r>
          </a:p>
        </p:txBody>
      </p:sp>
      <p:sp>
        <p:nvSpPr>
          <p:cNvPr id="59" name="テキスト ボックス 89"/>
          <p:cNvSpPr txBox="1"/>
          <p:nvPr/>
        </p:nvSpPr>
        <p:spPr>
          <a:xfrm>
            <a:off x="7442770" y="5274742"/>
            <a:ext cx="561472" cy="307777"/>
          </a:xfrm>
          <a:prstGeom prst="rect">
            <a:avLst/>
          </a:prstGeom>
          <a:noFill/>
        </p:spPr>
        <p:txBody>
          <a:bodyPr wrap="square" rtlCol="0">
            <a:spAutoFit/>
          </a:bodyPr>
          <a:lstStyle/>
          <a:p>
            <a:pPr algn="ctr"/>
            <a:r>
              <a:rPr kumimoji="1" lang="en-US" altLang="ja-JP" sz="1400" dirty="0" smtClean="0"/>
              <a:t>1470</a:t>
            </a:r>
            <a:endParaRPr kumimoji="1" lang="ja-JP" altLang="en-US" sz="1400" dirty="0"/>
          </a:p>
        </p:txBody>
      </p:sp>
      <p:sp>
        <p:nvSpPr>
          <p:cNvPr id="60" name="テキスト ボックス 90"/>
          <p:cNvSpPr txBox="1"/>
          <p:nvPr/>
        </p:nvSpPr>
        <p:spPr>
          <a:xfrm>
            <a:off x="7059078" y="3394186"/>
            <a:ext cx="561472" cy="307777"/>
          </a:xfrm>
          <a:prstGeom prst="rect">
            <a:avLst/>
          </a:prstGeom>
          <a:noFill/>
        </p:spPr>
        <p:txBody>
          <a:bodyPr wrap="square" rtlCol="0">
            <a:spAutoFit/>
          </a:bodyPr>
          <a:lstStyle/>
          <a:p>
            <a:pPr algn="ctr"/>
            <a:r>
              <a:rPr kumimoji="1" lang="en-US" altLang="ja-JP" sz="1400" dirty="0" smtClean="0"/>
              <a:t>1460</a:t>
            </a:r>
            <a:endParaRPr kumimoji="1" lang="ja-JP" altLang="en-US" sz="1400" dirty="0"/>
          </a:p>
        </p:txBody>
      </p:sp>
      <p:sp>
        <p:nvSpPr>
          <p:cNvPr id="61" name="テキスト ボックス 91"/>
          <p:cNvSpPr txBox="1"/>
          <p:nvPr/>
        </p:nvSpPr>
        <p:spPr>
          <a:xfrm>
            <a:off x="1954123" y="3905749"/>
            <a:ext cx="561472" cy="307777"/>
          </a:xfrm>
          <a:prstGeom prst="rect">
            <a:avLst/>
          </a:prstGeom>
          <a:noFill/>
        </p:spPr>
        <p:txBody>
          <a:bodyPr wrap="square" rtlCol="0">
            <a:spAutoFit/>
          </a:bodyPr>
          <a:lstStyle/>
          <a:p>
            <a:pPr algn="ctr"/>
            <a:r>
              <a:rPr kumimoji="1" lang="en-US" altLang="ja-JP" sz="1400" dirty="0" smtClean="0"/>
              <a:t>1405</a:t>
            </a:r>
            <a:endParaRPr kumimoji="1" lang="ja-JP" altLang="en-US" sz="1400" dirty="0"/>
          </a:p>
        </p:txBody>
      </p:sp>
      <p:sp>
        <p:nvSpPr>
          <p:cNvPr id="62" name="テキスト ボックス 92"/>
          <p:cNvSpPr txBox="1"/>
          <p:nvPr/>
        </p:nvSpPr>
        <p:spPr>
          <a:xfrm>
            <a:off x="2907239" y="5015868"/>
            <a:ext cx="561472" cy="307777"/>
          </a:xfrm>
          <a:prstGeom prst="rect">
            <a:avLst/>
          </a:prstGeom>
          <a:noFill/>
        </p:spPr>
        <p:txBody>
          <a:bodyPr wrap="square" rtlCol="0">
            <a:spAutoFit/>
          </a:bodyPr>
          <a:lstStyle/>
          <a:p>
            <a:pPr algn="ctr"/>
            <a:r>
              <a:rPr kumimoji="1" lang="en-US" altLang="ja-JP" sz="1400" dirty="0" smtClean="0"/>
              <a:t>1470</a:t>
            </a:r>
            <a:endParaRPr kumimoji="1" lang="ja-JP" altLang="en-US" sz="1400" dirty="0"/>
          </a:p>
        </p:txBody>
      </p:sp>
      <p:sp>
        <p:nvSpPr>
          <p:cNvPr id="63" name="テキスト ボックス 93"/>
          <p:cNvSpPr txBox="1"/>
          <p:nvPr/>
        </p:nvSpPr>
        <p:spPr>
          <a:xfrm>
            <a:off x="2588420" y="3276358"/>
            <a:ext cx="561472" cy="307777"/>
          </a:xfrm>
          <a:prstGeom prst="rect">
            <a:avLst/>
          </a:prstGeom>
          <a:noFill/>
        </p:spPr>
        <p:txBody>
          <a:bodyPr wrap="square" rtlCol="0">
            <a:spAutoFit/>
          </a:bodyPr>
          <a:lstStyle/>
          <a:p>
            <a:pPr algn="ctr"/>
            <a:r>
              <a:rPr kumimoji="1" lang="en-US" altLang="ja-JP" sz="1400" dirty="0" smtClean="0"/>
              <a:t>1460</a:t>
            </a:r>
            <a:endParaRPr kumimoji="1" lang="ja-JP" altLang="en-US" sz="1400" dirty="0"/>
          </a:p>
        </p:txBody>
      </p:sp>
      <p:sp>
        <p:nvSpPr>
          <p:cNvPr id="64" name="テキスト ボックス 94"/>
          <p:cNvSpPr txBox="1"/>
          <p:nvPr/>
        </p:nvSpPr>
        <p:spPr>
          <a:xfrm>
            <a:off x="8134201" y="1143270"/>
            <a:ext cx="561472" cy="307777"/>
          </a:xfrm>
          <a:prstGeom prst="rect">
            <a:avLst/>
          </a:prstGeom>
          <a:noFill/>
        </p:spPr>
        <p:txBody>
          <a:bodyPr wrap="square" rtlCol="0">
            <a:spAutoFit/>
          </a:bodyPr>
          <a:lstStyle/>
          <a:p>
            <a:pPr algn="ctr"/>
            <a:r>
              <a:rPr kumimoji="1" lang="en-US" altLang="ja-JP" sz="1400" dirty="0" smtClean="0"/>
              <a:t>1470</a:t>
            </a:r>
            <a:endParaRPr kumimoji="1" lang="ja-JP" altLang="en-US" sz="1400" dirty="0"/>
          </a:p>
        </p:txBody>
      </p:sp>
      <p:sp>
        <p:nvSpPr>
          <p:cNvPr id="33" name="テキスト ボックス 17"/>
          <p:cNvSpPr txBox="1"/>
          <p:nvPr/>
        </p:nvSpPr>
        <p:spPr>
          <a:xfrm>
            <a:off x="1181813" y="872053"/>
            <a:ext cx="1681650" cy="338554"/>
          </a:xfrm>
          <a:prstGeom prst="rect">
            <a:avLst/>
          </a:prstGeom>
          <a:noFill/>
        </p:spPr>
        <p:txBody>
          <a:bodyPr wrap="square" rtlCol="0">
            <a:spAutoFit/>
          </a:bodyPr>
          <a:lstStyle/>
          <a:p>
            <a:pPr algn="ctr"/>
            <a:r>
              <a:rPr kumimoji="1" lang="en-US" altLang="ja-JP" sz="1600" dirty="0" smtClean="0"/>
              <a:t>50 </a:t>
            </a:r>
            <a:r>
              <a:rPr kumimoji="1" lang="en-US" altLang="ja-JP" sz="1600" dirty="0" err="1" smtClean="0"/>
              <a:t>mM</a:t>
            </a:r>
            <a:endParaRPr kumimoji="1" lang="ja-JP" altLang="en-US" sz="1600" dirty="0"/>
          </a:p>
        </p:txBody>
      </p:sp>
      <p:sp>
        <p:nvSpPr>
          <p:cNvPr id="65" name="日付プレースホルダー 64"/>
          <p:cNvSpPr>
            <a:spLocks noGrp="1"/>
          </p:cNvSpPr>
          <p:nvPr>
            <p:ph type="dt" sz="half" idx="10"/>
          </p:nvPr>
        </p:nvSpPr>
        <p:spPr/>
        <p:txBody>
          <a:bodyPr/>
          <a:lstStyle/>
          <a:p>
            <a:fld id="{55B8442E-9502-417E-992D-3816C9F04652}" type="datetime1">
              <a:rPr kumimoji="1" lang="ja-JP" altLang="en-US" smtClean="0"/>
              <a:t>2018/11/30</a:t>
            </a:fld>
            <a:endParaRPr kumimoji="1" lang="ja-JP" altLang="en-US"/>
          </a:p>
        </p:txBody>
      </p:sp>
      <p:sp>
        <p:nvSpPr>
          <p:cNvPr id="66" name="フッター プレースホルダー 65"/>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67" name="スライド番号プレースホルダー 66"/>
          <p:cNvSpPr>
            <a:spLocks noGrp="1"/>
          </p:cNvSpPr>
          <p:nvPr>
            <p:ph type="sldNum" sz="quarter" idx="12"/>
          </p:nvPr>
        </p:nvSpPr>
        <p:spPr/>
        <p:txBody>
          <a:bodyPr/>
          <a:lstStyle/>
          <a:p>
            <a:fld id="{05401AB5-A690-4BB7-8F80-238F9FA51F29}" type="slidenum">
              <a:rPr kumimoji="1" lang="ja-JP" altLang="en-US" smtClean="0"/>
              <a:t>40</a:t>
            </a:fld>
            <a:endParaRPr kumimoji="1" lang="ja-JP" altLang="en-US"/>
          </a:p>
        </p:txBody>
      </p:sp>
    </p:spTree>
    <p:extLst>
      <p:ext uri="{BB962C8B-B14F-4D97-AF65-F5344CB8AC3E}">
        <p14:creationId xmlns:p14="http://schemas.microsoft.com/office/powerpoint/2010/main" val="323702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par>
                                <p:cTn id="22" presetID="10" presetClass="entr" presetSubtype="0" fill="hold"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par>
                                <p:cTn id="25" presetID="10"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s-crystal-clear-blue-water-ripples-crystal-clear-water-on-white-background-abstract-illustration-animation-30fps-hd1080-seamless-loop_vyq5dljsg__M0000.png"/>
          <p:cNvPicPr>
            <a:picLocks noChangeAspect="1"/>
          </p:cNvPicPr>
          <p:nvPr/>
        </p:nvPicPr>
        <p:blipFill rotWithShape="1">
          <a:blip r:embed="rId2">
            <a:alphaModFix amt="70000"/>
            <a:extLst>
              <a:ext uri="{28A0092B-C50C-407E-A947-70E740481C1C}">
                <a14:useLocalDpi xmlns:a14="http://schemas.microsoft.com/office/drawing/2010/main" val="0"/>
              </a:ext>
            </a:extLst>
          </a:blip>
          <a:srcRect b="23079"/>
          <a:stretch/>
        </p:blipFill>
        <p:spPr>
          <a:xfrm>
            <a:off x="0" y="2897726"/>
            <a:ext cx="9144000" cy="3956400"/>
          </a:xfrm>
          <a:prstGeom prst="rect">
            <a:avLst/>
          </a:prstGeom>
        </p:spPr>
      </p:pic>
      <p:pic>
        <p:nvPicPr>
          <p:cNvPr id="3" name="Picture 2" descr="aquaphotomics_green small size.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8027090" y="5195113"/>
            <a:ext cx="1116910" cy="1796365"/>
          </a:xfrm>
          <a:prstGeom prst="rect">
            <a:avLst/>
          </a:prstGeom>
        </p:spPr>
      </p:pic>
      <p:sp>
        <p:nvSpPr>
          <p:cNvPr id="4" name="コンテンツ プレースホルダー 7"/>
          <p:cNvSpPr txBox="1">
            <a:spLocks/>
          </p:cNvSpPr>
          <p:nvPr/>
        </p:nvSpPr>
        <p:spPr>
          <a:xfrm>
            <a:off x="815946" y="2060848"/>
            <a:ext cx="7211144" cy="259228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Arial"/>
              <a:buAutoNum type="arabicPeriod"/>
            </a:pPr>
            <a:r>
              <a:rPr lang="en-US" altLang="ja-JP" sz="2800" b="1" dirty="0" err="1" smtClean="0">
                <a:solidFill>
                  <a:srgbClr val="595959"/>
                </a:solidFill>
                <a:latin typeface="Optima"/>
                <a:cs typeface="Optima"/>
              </a:rPr>
              <a:t>Aquaphotomics</a:t>
            </a:r>
            <a:r>
              <a:rPr lang="en-US" altLang="ja-JP" sz="2800" b="1" dirty="0" smtClean="0">
                <a:solidFill>
                  <a:srgbClr val="595959"/>
                </a:solidFill>
                <a:latin typeface="Optima"/>
                <a:cs typeface="Optima"/>
              </a:rPr>
              <a:t>: introduction</a:t>
            </a:r>
          </a:p>
          <a:p>
            <a:pPr marL="514350" indent="-514350">
              <a:buFont typeface="Arial"/>
              <a:buAutoNum type="arabicPeriod"/>
            </a:pPr>
            <a:r>
              <a:rPr kumimoji="1" lang="en-US" altLang="ja-JP" sz="2800" dirty="0" smtClean="0">
                <a:solidFill>
                  <a:srgbClr val="595959"/>
                </a:solidFill>
                <a:latin typeface="Optima"/>
                <a:cs typeface="Optima"/>
              </a:rPr>
              <a:t>Water shaped by:</a:t>
            </a:r>
          </a:p>
          <a:p>
            <a:pPr marL="914400" lvl="1" indent="-514350">
              <a:lnSpc>
                <a:spcPct val="80000"/>
              </a:lnSpc>
              <a:buFont typeface="Wingdings" charset="2"/>
              <a:buChar char="§"/>
            </a:pPr>
            <a:r>
              <a:rPr kumimoji="1" lang="en-US" altLang="ja-JP" dirty="0" smtClean="0">
                <a:solidFill>
                  <a:srgbClr val="595959"/>
                </a:solidFill>
                <a:latin typeface="Optima"/>
                <a:cs typeface="Optima"/>
              </a:rPr>
              <a:t>Environment</a:t>
            </a:r>
            <a:endParaRPr lang="en-US" altLang="ja-JP" dirty="0" smtClean="0">
              <a:solidFill>
                <a:srgbClr val="595959"/>
              </a:solidFill>
              <a:latin typeface="Optima"/>
              <a:cs typeface="Optima"/>
            </a:endParaRPr>
          </a:p>
          <a:p>
            <a:pPr marL="914400" lvl="1" indent="-514350">
              <a:lnSpc>
                <a:spcPct val="80000"/>
              </a:lnSpc>
              <a:buFont typeface="Wingdings" charset="2"/>
              <a:buChar char="§"/>
            </a:pPr>
            <a:r>
              <a:rPr lang="en-US" altLang="ja-JP" dirty="0" smtClean="0">
                <a:solidFill>
                  <a:srgbClr val="595959"/>
                </a:solidFill>
                <a:latin typeface="Optima"/>
                <a:cs typeface="Optima"/>
              </a:rPr>
              <a:t>Single molecule</a:t>
            </a:r>
            <a:r>
              <a:rPr kumimoji="1" lang="en-US" altLang="ja-JP" dirty="0" smtClean="0">
                <a:solidFill>
                  <a:srgbClr val="595959"/>
                </a:solidFill>
                <a:latin typeface="Optima"/>
                <a:cs typeface="Optima"/>
              </a:rPr>
              <a:t> </a:t>
            </a:r>
          </a:p>
          <a:p>
            <a:pPr marL="914400" lvl="1" indent="-514350">
              <a:lnSpc>
                <a:spcPct val="80000"/>
              </a:lnSpc>
              <a:buFont typeface="Wingdings" charset="2"/>
              <a:buChar char="§"/>
            </a:pPr>
            <a:r>
              <a:rPr lang="en-US" altLang="ja-JP" b="1" dirty="0" smtClean="0">
                <a:solidFill>
                  <a:srgbClr val="595959"/>
                </a:solidFill>
                <a:latin typeface="Optima"/>
                <a:cs typeface="Optima"/>
              </a:rPr>
              <a:t>Cells (bacteria)</a:t>
            </a:r>
          </a:p>
          <a:p>
            <a:pPr marL="0" indent="0">
              <a:lnSpc>
                <a:spcPct val="80000"/>
              </a:lnSpc>
              <a:buFont typeface="Arial"/>
              <a:buNone/>
            </a:pPr>
            <a:endParaRPr kumimoji="1" lang="en-US" altLang="ja-JP" sz="2800" dirty="0">
              <a:latin typeface="Arial"/>
              <a:cs typeface="Arial"/>
            </a:endParaRPr>
          </a:p>
        </p:txBody>
      </p:sp>
      <p:sp>
        <p:nvSpPr>
          <p:cNvPr id="5" name="Title 8"/>
          <p:cNvSpPr txBox="1">
            <a:spLocks/>
          </p:cNvSpPr>
          <p:nvPr/>
        </p:nvSpPr>
        <p:spPr>
          <a:xfrm>
            <a:off x="815946" y="944423"/>
            <a:ext cx="3024336" cy="65916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b="1" dirty="0" smtClean="0">
                <a:solidFill>
                  <a:srgbClr val="256EB6"/>
                </a:solidFill>
                <a:latin typeface="Optima"/>
                <a:cs typeface="Optima"/>
              </a:rPr>
              <a:t>Contents</a:t>
            </a:r>
            <a:endParaRPr lang="en-GB" b="1" dirty="0">
              <a:solidFill>
                <a:srgbClr val="256EB6"/>
              </a:solidFill>
              <a:latin typeface="Optima"/>
              <a:cs typeface="Optima"/>
            </a:endParaRPr>
          </a:p>
        </p:txBody>
      </p:sp>
      <p:sp>
        <p:nvSpPr>
          <p:cNvPr id="6" name="日付プレースホルダー 5"/>
          <p:cNvSpPr>
            <a:spLocks noGrp="1"/>
          </p:cNvSpPr>
          <p:nvPr>
            <p:ph type="dt" sz="half" idx="10"/>
          </p:nvPr>
        </p:nvSpPr>
        <p:spPr/>
        <p:txBody>
          <a:bodyPr/>
          <a:lstStyle/>
          <a:p>
            <a:fld id="{16B27548-33E8-4A04-82BD-97F87628718C}" type="datetime1">
              <a:rPr kumimoji="1" lang="ja-JP" altLang="en-US" smtClean="0"/>
              <a:t>2018/11/30</a:t>
            </a:fld>
            <a:endParaRPr kumimoji="1" lang="ja-JP" altLang="en-US"/>
          </a:p>
        </p:txBody>
      </p:sp>
      <p:sp>
        <p:nvSpPr>
          <p:cNvPr id="7" name="フッター プレースホルダー 6"/>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8" name="スライド番号プレースホルダー 7"/>
          <p:cNvSpPr>
            <a:spLocks noGrp="1"/>
          </p:cNvSpPr>
          <p:nvPr>
            <p:ph type="sldNum" sz="quarter" idx="12"/>
          </p:nvPr>
        </p:nvSpPr>
        <p:spPr/>
        <p:txBody>
          <a:bodyPr/>
          <a:lstStyle/>
          <a:p>
            <a:fld id="{05401AB5-A690-4BB7-8F80-238F9FA51F29}" type="slidenum">
              <a:rPr kumimoji="1" lang="ja-JP" altLang="en-US" smtClean="0"/>
              <a:t>41</a:t>
            </a:fld>
            <a:endParaRPr kumimoji="1" lang="ja-JP" altLang="en-US"/>
          </a:p>
        </p:txBody>
      </p:sp>
    </p:spTree>
    <p:extLst>
      <p:ext uri="{BB962C8B-B14F-4D97-AF65-F5344CB8AC3E}">
        <p14:creationId xmlns:p14="http://schemas.microsoft.com/office/powerpoint/2010/main" val="7161915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s-crystal-clear-blue-water-ripples-crystal-clear-water-on-white-background-abstract-illustration-animation-30fps-hd1080-seamless-loop_vyq5dljsg__M0000.png"/>
          <p:cNvPicPr>
            <a:picLocks noChangeAspect="1"/>
          </p:cNvPicPr>
          <p:nvPr/>
        </p:nvPicPr>
        <p:blipFill rotWithShape="1">
          <a:blip r:embed="rId2">
            <a:alphaModFix amt="70000"/>
            <a:extLst>
              <a:ext uri="{28A0092B-C50C-407E-A947-70E740481C1C}">
                <a14:useLocalDpi xmlns:a14="http://schemas.microsoft.com/office/drawing/2010/main" val="0"/>
              </a:ext>
            </a:extLst>
          </a:blip>
          <a:srcRect b="23079"/>
          <a:stretch/>
        </p:blipFill>
        <p:spPr>
          <a:xfrm>
            <a:off x="0" y="2897726"/>
            <a:ext cx="9144000" cy="3956400"/>
          </a:xfrm>
          <a:prstGeom prst="rect">
            <a:avLst/>
          </a:prstGeom>
        </p:spPr>
      </p:pic>
      <p:pic>
        <p:nvPicPr>
          <p:cNvPr id="3" name="Picture 2" descr="aquaphotomics_green small size.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8027090" y="5195113"/>
            <a:ext cx="1116910" cy="1796365"/>
          </a:xfrm>
          <a:prstGeom prst="rect">
            <a:avLst/>
          </a:prstGeom>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17" y="149393"/>
            <a:ext cx="5957455" cy="48409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6214008" y="717601"/>
            <a:ext cx="2742016" cy="3785652"/>
          </a:xfrm>
          <a:prstGeom prst="rect">
            <a:avLst/>
          </a:prstGeom>
          <a:noFill/>
          <a:ln/>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spcBef>
                <a:spcPct val="0"/>
              </a:spcBef>
              <a:buFont typeface="Arial"/>
              <a:buNone/>
            </a:pPr>
            <a:r>
              <a:rPr lang="en-US" altLang="ja-JP" sz="1600" b="1" dirty="0" smtClean="0">
                <a:solidFill>
                  <a:srgbClr val="595959"/>
                </a:solidFill>
                <a:latin typeface="Optima"/>
                <a:ea typeface="ＭＳ Ｐゴシック" charset="-128"/>
                <a:cs typeface="Optima"/>
              </a:rPr>
              <a:t>a) PCA Bi-plot calculated on the reference data (strains growth rates, maximal optical densities, bile MIC and the yield of biomass after three hours stay at pH 1.80 in presence of pepsin (9000 U/ml), reference data in Table 1); b) MW-PCA analyses using the 1100–1850 nm wavelength interval—Score plot calculated on spectral data (n = 150) at the cultivation time of 11.4–12 h.</a:t>
            </a:r>
            <a:endParaRPr lang="en-US" altLang="ja-JP" sz="1600" b="1" dirty="0">
              <a:solidFill>
                <a:srgbClr val="595959"/>
              </a:solidFill>
              <a:latin typeface="Optima"/>
              <a:ea typeface="ＭＳ Ｐゴシック" charset="-128"/>
              <a:cs typeface="Optima"/>
            </a:endParaRPr>
          </a:p>
        </p:txBody>
      </p:sp>
      <p:sp>
        <p:nvSpPr>
          <p:cNvPr id="6" name="Text Box 4"/>
          <p:cNvSpPr txBox="1">
            <a:spLocks noChangeArrowheads="1"/>
          </p:cNvSpPr>
          <p:nvPr/>
        </p:nvSpPr>
        <p:spPr bwMode="auto">
          <a:xfrm>
            <a:off x="256553" y="5718629"/>
            <a:ext cx="8347364"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p>
            <a:pPr eaLnBrk="1" hangingPunct="1"/>
            <a:r>
              <a:rPr lang="en-US" altLang="ja-JP" sz="1100" dirty="0" err="1">
                <a:solidFill>
                  <a:schemeClr val="tx1">
                    <a:lumMod val="65000"/>
                    <a:lumOff val="35000"/>
                  </a:schemeClr>
                </a:solidFill>
                <a:latin typeface="Optima"/>
                <a:ea typeface="ＭＳ Ｐゴシック" charset="-128"/>
                <a:cs typeface="Optima"/>
              </a:rPr>
              <a:t>Slavchev</a:t>
            </a:r>
            <a:r>
              <a:rPr lang="en-US" altLang="ja-JP" sz="1100" dirty="0">
                <a:solidFill>
                  <a:schemeClr val="tx1">
                    <a:lumMod val="65000"/>
                    <a:lumOff val="35000"/>
                  </a:schemeClr>
                </a:solidFill>
                <a:latin typeface="Optima"/>
                <a:ea typeface="ＭＳ Ｐゴシック" charset="-128"/>
                <a:cs typeface="Optima"/>
              </a:rPr>
              <a:t> A, Kovacs Z, </a:t>
            </a:r>
            <a:r>
              <a:rPr lang="en-US" altLang="ja-JP" sz="1100" dirty="0" err="1">
                <a:solidFill>
                  <a:schemeClr val="tx1">
                    <a:lumMod val="65000"/>
                    <a:lumOff val="35000"/>
                  </a:schemeClr>
                </a:solidFill>
                <a:latin typeface="Optima"/>
                <a:ea typeface="ＭＳ Ｐゴシック" charset="-128"/>
                <a:cs typeface="Optima"/>
              </a:rPr>
              <a:t>Koshiba</a:t>
            </a:r>
            <a:r>
              <a:rPr lang="en-US" altLang="ja-JP" sz="1100" dirty="0">
                <a:solidFill>
                  <a:schemeClr val="tx1">
                    <a:lumMod val="65000"/>
                    <a:lumOff val="35000"/>
                  </a:schemeClr>
                </a:solidFill>
                <a:latin typeface="Optima"/>
                <a:ea typeface="ＭＳ Ｐゴシック" charset="-128"/>
                <a:cs typeface="Optima"/>
              </a:rPr>
              <a:t> H, Nagai A, </a:t>
            </a:r>
            <a:r>
              <a:rPr lang="en-US" altLang="ja-JP" sz="1100" dirty="0" err="1">
                <a:solidFill>
                  <a:schemeClr val="tx1">
                    <a:lumMod val="65000"/>
                    <a:lumOff val="35000"/>
                  </a:schemeClr>
                </a:solidFill>
                <a:latin typeface="Optima"/>
                <a:ea typeface="ＭＳ Ｐゴシック" charset="-128"/>
                <a:cs typeface="Optima"/>
              </a:rPr>
              <a:t>Bázár</a:t>
            </a:r>
            <a:r>
              <a:rPr lang="en-US" altLang="ja-JP" sz="1100" dirty="0">
                <a:solidFill>
                  <a:schemeClr val="tx1">
                    <a:lumMod val="65000"/>
                    <a:lumOff val="35000"/>
                  </a:schemeClr>
                </a:solidFill>
                <a:latin typeface="Optima"/>
                <a:ea typeface="ＭＳ Ｐゴシック" charset="-128"/>
                <a:cs typeface="Optima"/>
              </a:rPr>
              <a:t> G, et al. (2015) Monitoring of Water Spectral Pattern Reveals Differences in Probiotics Growth When Used for Rapid Bacteria Selection. </a:t>
            </a:r>
            <a:r>
              <a:rPr lang="en-US" altLang="ja-JP" sz="1100" dirty="0" err="1">
                <a:solidFill>
                  <a:schemeClr val="tx1">
                    <a:lumMod val="65000"/>
                    <a:lumOff val="35000"/>
                  </a:schemeClr>
                </a:solidFill>
                <a:latin typeface="Optima"/>
                <a:ea typeface="ＭＳ Ｐゴシック" charset="-128"/>
                <a:cs typeface="Optima"/>
              </a:rPr>
              <a:t>PLoS</a:t>
            </a:r>
            <a:r>
              <a:rPr lang="en-US" altLang="ja-JP" sz="1100" dirty="0">
                <a:solidFill>
                  <a:schemeClr val="tx1">
                    <a:lumMod val="65000"/>
                    <a:lumOff val="35000"/>
                  </a:schemeClr>
                </a:solidFill>
                <a:latin typeface="Optima"/>
                <a:ea typeface="ＭＳ Ｐゴシック" charset="-128"/>
                <a:cs typeface="Optima"/>
              </a:rPr>
              <a:t> ONE 10(7): e0130698. doi:10.1371/journal.pone.0130698</a:t>
            </a:r>
          </a:p>
          <a:p>
            <a:pPr eaLnBrk="1" hangingPunct="1"/>
            <a:r>
              <a:rPr lang="en-US" altLang="ja-JP" sz="1100" dirty="0">
                <a:solidFill>
                  <a:schemeClr val="tx1">
                    <a:lumMod val="65000"/>
                    <a:lumOff val="35000"/>
                  </a:schemeClr>
                </a:solidFill>
                <a:latin typeface="Optima"/>
                <a:ea typeface="ＭＳ Ｐゴシック" charset="-128"/>
                <a:cs typeface="Optima"/>
                <a:hlinkClick r:id="rId5"/>
              </a:rPr>
              <a:t>http://127.0.0.1:8081/plosone/article?id=info:doi/10.1371/journal.pone.0130698</a:t>
            </a:r>
            <a:endParaRPr lang="en-US" altLang="ja-JP" sz="1100" dirty="0">
              <a:solidFill>
                <a:schemeClr val="tx1">
                  <a:lumMod val="65000"/>
                  <a:lumOff val="35000"/>
                </a:schemeClr>
              </a:solidFill>
              <a:latin typeface="Optima"/>
              <a:ea typeface="ＭＳ Ｐゴシック" charset="-128"/>
              <a:cs typeface="Optima"/>
            </a:endParaRPr>
          </a:p>
        </p:txBody>
      </p:sp>
      <p:pic>
        <p:nvPicPr>
          <p:cNvPr id="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4996" y="143002"/>
            <a:ext cx="1767731" cy="368300"/>
          </a:xfrm>
          <a:prstGeom prst="rect">
            <a:avLst/>
          </a:prstGeom>
          <a:noFill/>
          <a:extLst>
            <a:ext uri="{909E8E84-426E-40DD-AFC4-6F175D3DCCD1}">
              <a14:hiddenFill xmlns:a14="http://schemas.microsoft.com/office/drawing/2010/main">
                <a:solidFill>
                  <a:srgbClr val="FFFFFF"/>
                </a:solidFill>
              </a14:hiddenFill>
            </a:ext>
          </a:extLst>
        </p:spPr>
      </p:pic>
      <p:sp>
        <p:nvSpPr>
          <p:cNvPr id="7" name="日付プレースホルダー 6"/>
          <p:cNvSpPr>
            <a:spLocks noGrp="1"/>
          </p:cNvSpPr>
          <p:nvPr>
            <p:ph type="dt" sz="half" idx="10"/>
          </p:nvPr>
        </p:nvSpPr>
        <p:spPr/>
        <p:txBody>
          <a:bodyPr/>
          <a:lstStyle/>
          <a:p>
            <a:fld id="{70940F12-CE14-446F-A0F7-C6CD034EBC69}" type="datetime1">
              <a:rPr kumimoji="1" lang="ja-JP" altLang="en-US" smtClean="0"/>
              <a:t>2018/11/30</a:t>
            </a:fld>
            <a:endParaRPr kumimoji="1" lang="ja-JP" altLang="en-US"/>
          </a:p>
        </p:txBody>
      </p:sp>
      <p:sp>
        <p:nvSpPr>
          <p:cNvPr id="9" name="フッター プレースホルダー 8"/>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10" name="スライド番号プレースホルダー 9"/>
          <p:cNvSpPr>
            <a:spLocks noGrp="1"/>
          </p:cNvSpPr>
          <p:nvPr>
            <p:ph type="sldNum" sz="quarter" idx="12"/>
          </p:nvPr>
        </p:nvSpPr>
        <p:spPr/>
        <p:txBody>
          <a:bodyPr/>
          <a:lstStyle/>
          <a:p>
            <a:fld id="{05401AB5-A690-4BB7-8F80-238F9FA51F29}" type="slidenum">
              <a:rPr kumimoji="1" lang="ja-JP" altLang="en-US" smtClean="0"/>
              <a:t>42</a:t>
            </a:fld>
            <a:endParaRPr kumimoji="1" lang="ja-JP" altLang="en-US"/>
          </a:p>
        </p:txBody>
      </p:sp>
    </p:spTree>
    <p:extLst>
      <p:ext uri="{BB962C8B-B14F-4D97-AF65-F5344CB8AC3E}">
        <p14:creationId xmlns:p14="http://schemas.microsoft.com/office/powerpoint/2010/main" val="31765934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s-crystal-clear-blue-water-ripples-crystal-clear-water-on-white-background-abstract-illustration-animation-30fps-hd1080-seamless-loop_vyq5dljsg__M0000.png"/>
          <p:cNvPicPr>
            <a:picLocks noChangeAspect="1"/>
          </p:cNvPicPr>
          <p:nvPr/>
        </p:nvPicPr>
        <p:blipFill rotWithShape="1">
          <a:blip r:embed="rId2">
            <a:alphaModFix amt="70000"/>
            <a:extLst>
              <a:ext uri="{28A0092B-C50C-407E-A947-70E740481C1C}">
                <a14:useLocalDpi xmlns:a14="http://schemas.microsoft.com/office/drawing/2010/main" val="0"/>
              </a:ext>
            </a:extLst>
          </a:blip>
          <a:srcRect b="23079"/>
          <a:stretch/>
        </p:blipFill>
        <p:spPr>
          <a:xfrm>
            <a:off x="0" y="2897726"/>
            <a:ext cx="9144000" cy="3956400"/>
          </a:xfrm>
          <a:prstGeom prst="rect">
            <a:avLst/>
          </a:prstGeom>
        </p:spPr>
      </p:pic>
      <p:pic>
        <p:nvPicPr>
          <p:cNvPr id="3" name="Picture 2" descr="aquaphotomics_green small size.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8027090" y="5195113"/>
            <a:ext cx="1116910" cy="1796365"/>
          </a:xfrm>
          <a:prstGeom prst="rect">
            <a:avLst/>
          </a:prstGeom>
        </p:spPr>
      </p:pic>
      <p:sp>
        <p:nvSpPr>
          <p:cNvPr id="5" name="Rectangle 3"/>
          <p:cNvSpPr txBox="1">
            <a:spLocks noChangeArrowheads="1"/>
          </p:cNvSpPr>
          <p:nvPr/>
        </p:nvSpPr>
        <p:spPr>
          <a:xfrm>
            <a:off x="178647" y="414457"/>
            <a:ext cx="8509000" cy="830997"/>
          </a:xfrm>
          <a:prstGeom prst="rect">
            <a:avLst/>
          </a:prstGeom>
          <a:noFill/>
          <a:ln/>
        </p:spPr>
        <p:txBody>
          <a:bodyPr vert="horz"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ct val="0"/>
              </a:spcBef>
              <a:buFont typeface="Arial"/>
              <a:buNone/>
            </a:pPr>
            <a:r>
              <a:rPr lang="en-US" altLang="ja-JP" sz="1600" b="1" dirty="0" smtClean="0">
                <a:solidFill>
                  <a:srgbClr val="595959"/>
                </a:solidFill>
                <a:latin typeface="Optima"/>
                <a:ea typeface="ＭＳ Ｐゴシック" charset="-128"/>
                <a:cs typeface="Optima"/>
              </a:rPr>
              <a:t>OPLS-DA model built on the spectral data of the 15 strains in the monitoring time between 11.4–12 h (n = 150) using the 1100–1850 nm wavelength interval to classify the probiotic, moderate and non-probiotic groups a) score plot and b) loadings plots.</a:t>
            </a:r>
            <a:endParaRPr lang="en-US" altLang="ja-JP" sz="1600" b="1" dirty="0">
              <a:solidFill>
                <a:srgbClr val="595959"/>
              </a:solidFill>
              <a:latin typeface="Optima"/>
              <a:ea typeface="ＭＳ Ｐゴシック" charset="-128"/>
              <a:cs typeface="Optima"/>
            </a:endParaRPr>
          </a:p>
        </p:txBody>
      </p:sp>
      <p:sp>
        <p:nvSpPr>
          <p:cNvPr id="6" name="Text Box 4"/>
          <p:cNvSpPr txBox="1">
            <a:spLocks noChangeArrowheads="1"/>
          </p:cNvSpPr>
          <p:nvPr/>
        </p:nvSpPr>
        <p:spPr bwMode="auto">
          <a:xfrm>
            <a:off x="309000" y="6100541"/>
            <a:ext cx="6842452" cy="69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p>
            <a:pPr eaLnBrk="1" hangingPunct="1"/>
            <a:r>
              <a:rPr lang="en-US" altLang="ja-JP" sz="1000" dirty="0" err="1">
                <a:solidFill>
                  <a:schemeClr val="tx1">
                    <a:lumMod val="65000"/>
                    <a:lumOff val="35000"/>
                  </a:schemeClr>
                </a:solidFill>
                <a:latin typeface="Optima"/>
                <a:ea typeface="ＭＳ Ｐゴシック" charset="-128"/>
                <a:cs typeface="Optima"/>
              </a:rPr>
              <a:t>Slavchev</a:t>
            </a:r>
            <a:r>
              <a:rPr lang="en-US" altLang="ja-JP" sz="1000" dirty="0">
                <a:solidFill>
                  <a:schemeClr val="tx1">
                    <a:lumMod val="65000"/>
                    <a:lumOff val="35000"/>
                  </a:schemeClr>
                </a:solidFill>
                <a:latin typeface="Optima"/>
                <a:ea typeface="ＭＳ Ｐゴシック" charset="-128"/>
                <a:cs typeface="Optima"/>
              </a:rPr>
              <a:t> A, Kovacs Z, </a:t>
            </a:r>
            <a:r>
              <a:rPr lang="en-US" altLang="ja-JP" sz="1000" dirty="0" err="1">
                <a:solidFill>
                  <a:schemeClr val="tx1">
                    <a:lumMod val="65000"/>
                    <a:lumOff val="35000"/>
                  </a:schemeClr>
                </a:solidFill>
                <a:latin typeface="Optima"/>
                <a:ea typeface="ＭＳ Ｐゴシック" charset="-128"/>
                <a:cs typeface="Optima"/>
              </a:rPr>
              <a:t>Koshiba</a:t>
            </a:r>
            <a:r>
              <a:rPr lang="en-US" altLang="ja-JP" sz="1000" dirty="0">
                <a:solidFill>
                  <a:schemeClr val="tx1">
                    <a:lumMod val="65000"/>
                    <a:lumOff val="35000"/>
                  </a:schemeClr>
                </a:solidFill>
                <a:latin typeface="Optima"/>
                <a:ea typeface="ＭＳ Ｐゴシック" charset="-128"/>
                <a:cs typeface="Optima"/>
              </a:rPr>
              <a:t> H, Nagai A, </a:t>
            </a:r>
            <a:r>
              <a:rPr lang="en-US" altLang="ja-JP" sz="1000" dirty="0" err="1">
                <a:solidFill>
                  <a:schemeClr val="tx1">
                    <a:lumMod val="65000"/>
                    <a:lumOff val="35000"/>
                  </a:schemeClr>
                </a:solidFill>
                <a:latin typeface="Optima"/>
                <a:ea typeface="ＭＳ Ｐゴシック" charset="-128"/>
                <a:cs typeface="Optima"/>
              </a:rPr>
              <a:t>Bázár</a:t>
            </a:r>
            <a:r>
              <a:rPr lang="en-US" altLang="ja-JP" sz="1000" dirty="0">
                <a:solidFill>
                  <a:schemeClr val="tx1">
                    <a:lumMod val="65000"/>
                    <a:lumOff val="35000"/>
                  </a:schemeClr>
                </a:solidFill>
                <a:latin typeface="Optima"/>
                <a:ea typeface="ＭＳ Ｐゴシック" charset="-128"/>
                <a:cs typeface="Optima"/>
              </a:rPr>
              <a:t> G, et al. (2015) Monitoring of Water Spectral Pattern Reveals Differences in Probiotics Growth When Used for Rapid Bacteria Selection. </a:t>
            </a:r>
            <a:r>
              <a:rPr lang="en-US" altLang="ja-JP" sz="1000" dirty="0" err="1">
                <a:solidFill>
                  <a:schemeClr val="tx1">
                    <a:lumMod val="65000"/>
                    <a:lumOff val="35000"/>
                  </a:schemeClr>
                </a:solidFill>
                <a:latin typeface="Optima"/>
                <a:ea typeface="ＭＳ Ｐゴシック" charset="-128"/>
                <a:cs typeface="Optima"/>
              </a:rPr>
              <a:t>PLoS</a:t>
            </a:r>
            <a:r>
              <a:rPr lang="en-US" altLang="ja-JP" sz="1000" dirty="0">
                <a:solidFill>
                  <a:schemeClr val="tx1">
                    <a:lumMod val="65000"/>
                    <a:lumOff val="35000"/>
                  </a:schemeClr>
                </a:solidFill>
                <a:latin typeface="Optima"/>
                <a:ea typeface="ＭＳ Ｐゴシック" charset="-128"/>
                <a:cs typeface="Optima"/>
              </a:rPr>
              <a:t> ONE 10(7): e0130698. doi:10.1371/journal.pone.0130698</a:t>
            </a:r>
          </a:p>
          <a:p>
            <a:pPr eaLnBrk="1" hangingPunct="1"/>
            <a:r>
              <a:rPr lang="en-US" altLang="ja-JP" sz="1000" dirty="0">
                <a:solidFill>
                  <a:schemeClr val="tx1">
                    <a:lumMod val="65000"/>
                    <a:lumOff val="35000"/>
                  </a:schemeClr>
                </a:solidFill>
                <a:latin typeface="Optima"/>
                <a:ea typeface="ＭＳ Ｐゴシック" charset="-128"/>
                <a:cs typeface="Optima"/>
                <a:hlinkClick r:id="rId4"/>
              </a:rPr>
              <a:t>http://127.0.0.1:8081/plosone/article?id=info:doi/10.1371/journal.pone.0130698</a:t>
            </a:r>
            <a:endParaRPr lang="en-US" altLang="ja-JP" sz="1000" dirty="0">
              <a:solidFill>
                <a:schemeClr val="tx1">
                  <a:lumMod val="65000"/>
                  <a:lumOff val="35000"/>
                </a:schemeClr>
              </a:solidFill>
              <a:latin typeface="Optima"/>
              <a:ea typeface="ＭＳ Ｐゴシック" charset="-128"/>
              <a:cs typeface="Optima"/>
            </a:endParaRPr>
          </a:p>
        </p:txBody>
      </p:sp>
      <p:pic>
        <p:nvPicPr>
          <p:cNvPr id="8" name="Picture 7" descr="Untitl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298" y="1320257"/>
            <a:ext cx="7010400" cy="4846320"/>
          </a:xfrm>
          <a:prstGeom prst="rect">
            <a:avLst/>
          </a:prstGeom>
        </p:spPr>
      </p:pic>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4996" y="109578"/>
            <a:ext cx="1767731" cy="368300"/>
          </a:xfrm>
          <a:prstGeom prst="rect">
            <a:avLst/>
          </a:prstGeom>
          <a:noFill/>
          <a:extLst>
            <a:ext uri="{909E8E84-426E-40DD-AFC4-6F175D3DCCD1}">
              <a14:hiddenFill xmlns:a14="http://schemas.microsoft.com/office/drawing/2010/main">
                <a:solidFill>
                  <a:srgbClr val="FFFFFF"/>
                </a:solidFill>
              </a14:hiddenFill>
            </a:ext>
          </a:extLst>
        </p:spPr>
      </p:pic>
      <p:sp>
        <p:nvSpPr>
          <p:cNvPr id="4" name="日付プレースホルダー 3"/>
          <p:cNvSpPr>
            <a:spLocks noGrp="1"/>
          </p:cNvSpPr>
          <p:nvPr>
            <p:ph type="dt" sz="half" idx="10"/>
          </p:nvPr>
        </p:nvSpPr>
        <p:spPr/>
        <p:txBody>
          <a:bodyPr/>
          <a:lstStyle/>
          <a:p>
            <a:fld id="{D00533FA-DBF0-47ED-B295-B169D09CCF7E}" type="datetime1">
              <a:rPr kumimoji="1" lang="ja-JP" altLang="en-US" smtClean="0"/>
              <a:t>2018/11/30</a:t>
            </a:fld>
            <a:endParaRPr kumimoji="1" lang="ja-JP" altLang="en-US"/>
          </a:p>
        </p:txBody>
      </p:sp>
      <p:sp>
        <p:nvSpPr>
          <p:cNvPr id="7" name="フッター プレースホルダー 6"/>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10" name="スライド番号プレースホルダー 9"/>
          <p:cNvSpPr>
            <a:spLocks noGrp="1"/>
          </p:cNvSpPr>
          <p:nvPr>
            <p:ph type="sldNum" sz="quarter" idx="12"/>
          </p:nvPr>
        </p:nvSpPr>
        <p:spPr/>
        <p:txBody>
          <a:bodyPr/>
          <a:lstStyle/>
          <a:p>
            <a:fld id="{05401AB5-A690-4BB7-8F80-238F9FA51F29}" type="slidenum">
              <a:rPr kumimoji="1" lang="ja-JP" altLang="en-US" smtClean="0"/>
              <a:t>43</a:t>
            </a:fld>
            <a:endParaRPr kumimoji="1" lang="ja-JP" altLang="en-US"/>
          </a:p>
        </p:txBody>
      </p:sp>
    </p:spTree>
    <p:extLst>
      <p:ext uri="{BB962C8B-B14F-4D97-AF65-F5344CB8AC3E}">
        <p14:creationId xmlns:p14="http://schemas.microsoft.com/office/powerpoint/2010/main" val="21284469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s-crystal-clear-blue-water-ripples-crystal-clear-water-on-white-background-abstract-illustration-animation-30fps-hd1080-seamless-loop_vyq5dljsg__M0000.png"/>
          <p:cNvPicPr>
            <a:picLocks noChangeAspect="1"/>
          </p:cNvPicPr>
          <p:nvPr/>
        </p:nvPicPr>
        <p:blipFill rotWithShape="1">
          <a:blip r:embed="rId2">
            <a:alphaModFix amt="70000"/>
            <a:extLst>
              <a:ext uri="{28A0092B-C50C-407E-A947-70E740481C1C}">
                <a14:useLocalDpi xmlns:a14="http://schemas.microsoft.com/office/drawing/2010/main" val="0"/>
              </a:ext>
            </a:extLst>
          </a:blip>
          <a:srcRect b="23079"/>
          <a:stretch/>
        </p:blipFill>
        <p:spPr>
          <a:xfrm>
            <a:off x="0" y="2897726"/>
            <a:ext cx="9144000" cy="3956400"/>
          </a:xfrm>
          <a:prstGeom prst="rect">
            <a:avLst/>
          </a:prstGeom>
        </p:spPr>
      </p:pic>
      <p:pic>
        <p:nvPicPr>
          <p:cNvPr id="3" name="Picture 2" descr="aquaphotomics_green small size.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8027090" y="5195113"/>
            <a:ext cx="1116910" cy="1796365"/>
          </a:xfrm>
          <a:prstGeom prst="rect">
            <a:avLst/>
          </a:prstGeom>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646" y="160385"/>
            <a:ext cx="5276273" cy="48409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5711461" y="1965774"/>
            <a:ext cx="3199622" cy="1077218"/>
          </a:xfrm>
          <a:prstGeom prst="rect">
            <a:avLst/>
          </a:prstGeom>
          <a:noFill/>
          <a:ln/>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ct val="0"/>
              </a:spcBef>
              <a:buFont typeface="Arial"/>
              <a:buNone/>
            </a:pPr>
            <a:r>
              <a:rPr lang="en-US" altLang="ja-JP" sz="1600" b="1" dirty="0" err="1" smtClean="0">
                <a:solidFill>
                  <a:srgbClr val="595959"/>
                </a:solidFill>
                <a:latin typeface="Optima"/>
                <a:ea typeface="ＭＳ Ｐゴシック" charset="-128"/>
                <a:cs typeface="Optima"/>
              </a:rPr>
              <a:t>Aquagram</a:t>
            </a:r>
            <a:r>
              <a:rPr lang="en-US" altLang="ja-JP" sz="1600" b="1" dirty="0" smtClean="0">
                <a:solidFill>
                  <a:srgbClr val="595959"/>
                </a:solidFill>
                <a:latin typeface="Optima"/>
                <a:ea typeface="ＭＳ Ｐゴシック" charset="-128"/>
                <a:cs typeface="Optima"/>
              </a:rPr>
              <a:t> on the spectra of culture media of groups of probiotic, moderate and non-probiotic strains</a:t>
            </a:r>
            <a:endParaRPr lang="en-US" altLang="ja-JP" sz="1600" b="1" dirty="0">
              <a:solidFill>
                <a:srgbClr val="595959"/>
              </a:solidFill>
              <a:latin typeface="Optima"/>
              <a:ea typeface="ＭＳ Ｐゴシック" charset="-128"/>
              <a:cs typeface="Optima"/>
            </a:endParaRPr>
          </a:p>
        </p:txBody>
      </p:sp>
      <p:sp>
        <p:nvSpPr>
          <p:cNvPr id="6" name="Text Box 4"/>
          <p:cNvSpPr txBox="1">
            <a:spLocks noChangeArrowheads="1"/>
          </p:cNvSpPr>
          <p:nvPr/>
        </p:nvSpPr>
        <p:spPr bwMode="auto">
          <a:xfrm>
            <a:off x="173646" y="5195113"/>
            <a:ext cx="6994515" cy="759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p>
            <a:pPr eaLnBrk="1" hangingPunct="1"/>
            <a:r>
              <a:rPr lang="en-US" altLang="ja-JP" sz="1100" dirty="0" err="1">
                <a:solidFill>
                  <a:srgbClr val="595959"/>
                </a:solidFill>
                <a:latin typeface="Optima"/>
                <a:ea typeface="ＭＳ Ｐゴシック" charset="-128"/>
                <a:cs typeface="Optima"/>
              </a:rPr>
              <a:t>Slavchev</a:t>
            </a:r>
            <a:r>
              <a:rPr lang="en-US" altLang="ja-JP" sz="1100" dirty="0">
                <a:solidFill>
                  <a:srgbClr val="595959"/>
                </a:solidFill>
                <a:latin typeface="Optima"/>
                <a:ea typeface="ＭＳ Ｐゴシック" charset="-128"/>
                <a:cs typeface="Optima"/>
              </a:rPr>
              <a:t> A, Kovacs Z, </a:t>
            </a:r>
            <a:r>
              <a:rPr lang="en-US" altLang="ja-JP" sz="1100" dirty="0" err="1">
                <a:solidFill>
                  <a:srgbClr val="595959"/>
                </a:solidFill>
                <a:latin typeface="Optima"/>
                <a:ea typeface="ＭＳ Ｐゴシック" charset="-128"/>
                <a:cs typeface="Optima"/>
              </a:rPr>
              <a:t>Koshiba</a:t>
            </a:r>
            <a:r>
              <a:rPr lang="en-US" altLang="ja-JP" sz="1100" dirty="0">
                <a:solidFill>
                  <a:srgbClr val="595959"/>
                </a:solidFill>
                <a:latin typeface="Optima"/>
                <a:ea typeface="ＭＳ Ｐゴシック" charset="-128"/>
                <a:cs typeface="Optima"/>
              </a:rPr>
              <a:t> H, Nagai A, </a:t>
            </a:r>
            <a:r>
              <a:rPr lang="en-US" altLang="ja-JP" sz="1100" dirty="0" err="1">
                <a:solidFill>
                  <a:srgbClr val="595959"/>
                </a:solidFill>
                <a:latin typeface="Optima"/>
                <a:ea typeface="ＭＳ Ｐゴシック" charset="-128"/>
                <a:cs typeface="Optima"/>
              </a:rPr>
              <a:t>Bázár</a:t>
            </a:r>
            <a:r>
              <a:rPr lang="en-US" altLang="ja-JP" sz="1100" dirty="0">
                <a:solidFill>
                  <a:srgbClr val="595959"/>
                </a:solidFill>
                <a:latin typeface="Optima"/>
                <a:ea typeface="ＭＳ Ｐゴシック" charset="-128"/>
                <a:cs typeface="Optima"/>
              </a:rPr>
              <a:t> G, et al. (2015) Monitoring of Water Spectral Pattern Reveals Differences in Probiotics Growth When Used for Rapid Bacteria Selection. </a:t>
            </a:r>
            <a:r>
              <a:rPr lang="en-US" altLang="ja-JP" sz="1100" dirty="0" err="1">
                <a:solidFill>
                  <a:srgbClr val="595959"/>
                </a:solidFill>
                <a:latin typeface="Optima"/>
                <a:ea typeface="ＭＳ Ｐゴシック" charset="-128"/>
                <a:cs typeface="Optima"/>
              </a:rPr>
              <a:t>PLoS</a:t>
            </a:r>
            <a:r>
              <a:rPr lang="en-US" altLang="ja-JP" sz="1100" dirty="0">
                <a:solidFill>
                  <a:srgbClr val="595959"/>
                </a:solidFill>
                <a:latin typeface="Optima"/>
                <a:ea typeface="ＭＳ Ｐゴシック" charset="-128"/>
                <a:cs typeface="Optima"/>
              </a:rPr>
              <a:t> ONE 10(7): e0130698. doi:10.1371/journal.pone.0130698</a:t>
            </a:r>
          </a:p>
          <a:p>
            <a:pPr eaLnBrk="1" hangingPunct="1"/>
            <a:r>
              <a:rPr lang="en-US" altLang="ja-JP" sz="1100" dirty="0">
                <a:solidFill>
                  <a:srgbClr val="595959"/>
                </a:solidFill>
                <a:latin typeface="Optima"/>
                <a:ea typeface="ＭＳ Ｐゴシック" charset="-128"/>
                <a:cs typeface="Optima"/>
                <a:hlinkClick r:id="rId5"/>
              </a:rPr>
              <a:t>http://127.0.0.1:8081/plosone/article?id=info:doi/10.1371/journal.pone.0130698</a:t>
            </a:r>
            <a:endParaRPr lang="en-US" altLang="ja-JP" sz="1100" dirty="0">
              <a:solidFill>
                <a:srgbClr val="595959"/>
              </a:solidFill>
              <a:latin typeface="Optima"/>
              <a:ea typeface="ＭＳ Ｐゴシック" charset="-128"/>
              <a:cs typeface="Optima"/>
            </a:endParaRPr>
          </a:p>
        </p:txBody>
      </p:sp>
      <p:pic>
        <p:nvPicPr>
          <p:cNvPr id="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4996" y="143002"/>
            <a:ext cx="1767731" cy="368300"/>
          </a:xfrm>
          <a:prstGeom prst="rect">
            <a:avLst/>
          </a:prstGeom>
          <a:noFill/>
          <a:extLst>
            <a:ext uri="{909E8E84-426E-40DD-AFC4-6F175D3DCCD1}">
              <a14:hiddenFill xmlns:a14="http://schemas.microsoft.com/office/drawing/2010/main">
                <a:solidFill>
                  <a:srgbClr val="FFFFFF"/>
                </a:solidFill>
              </a14:hiddenFill>
            </a:ext>
          </a:extLst>
        </p:spPr>
      </p:pic>
      <p:sp>
        <p:nvSpPr>
          <p:cNvPr id="7" name="日付プレースホルダー 6"/>
          <p:cNvSpPr>
            <a:spLocks noGrp="1"/>
          </p:cNvSpPr>
          <p:nvPr>
            <p:ph type="dt" sz="half" idx="10"/>
          </p:nvPr>
        </p:nvSpPr>
        <p:spPr/>
        <p:txBody>
          <a:bodyPr/>
          <a:lstStyle/>
          <a:p>
            <a:fld id="{4426702A-EE12-4E01-85A8-3A53F2878ED7}" type="datetime1">
              <a:rPr kumimoji="1" lang="ja-JP" altLang="en-US" smtClean="0"/>
              <a:t>2018/11/30</a:t>
            </a:fld>
            <a:endParaRPr kumimoji="1" lang="ja-JP" altLang="en-US"/>
          </a:p>
        </p:txBody>
      </p:sp>
      <p:sp>
        <p:nvSpPr>
          <p:cNvPr id="9" name="フッター プレースホルダー 8"/>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10" name="スライド番号プレースホルダー 9"/>
          <p:cNvSpPr>
            <a:spLocks noGrp="1"/>
          </p:cNvSpPr>
          <p:nvPr>
            <p:ph type="sldNum" sz="quarter" idx="12"/>
          </p:nvPr>
        </p:nvSpPr>
        <p:spPr/>
        <p:txBody>
          <a:bodyPr/>
          <a:lstStyle/>
          <a:p>
            <a:fld id="{05401AB5-A690-4BB7-8F80-238F9FA51F29}" type="slidenum">
              <a:rPr kumimoji="1" lang="ja-JP" altLang="en-US" smtClean="0"/>
              <a:t>44</a:t>
            </a:fld>
            <a:endParaRPr kumimoji="1" lang="ja-JP" altLang="en-US"/>
          </a:p>
        </p:txBody>
      </p:sp>
    </p:spTree>
    <p:extLst>
      <p:ext uri="{BB962C8B-B14F-4D97-AF65-F5344CB8AC3E}">
        <p14:creationId xmlns:p14="http://schemas.microsoft.com/office/powerpoint/2010/main" val="29238986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s-crystal-clear-blue-water-ripples-crystal-clear-water-on-white-background-abstract-illustration-animation-30fps-hd1080-seamless-loop_vyq5dljsg__M0000.png"/>
          <p:cNvPicPr>
            <a:picLocks noChangeAspect="1"/>
          </p:cNvPicPr>
          <p:nvPr/>
        </p:nvPicPr>
        <p:blipFill rotWithShape="1">
          <a:blip r:embed="rId2">
            <a:alphaModFix amt="70000"/>
            <a:extLst>
              <a:ext uri="{28A0092B-C50C-407E-A947-70E740481C1C}">
                <a14:useLocalDpi xmlns:a14="http://schemas.microsoft.com/office/drawing/2010/main" val="0"/>
              </a:ext>
            </a:extLst>
          </a:blip>
          <a:srcRect b="23079"/>
          <a:stretch/>
        </p:blipFill>
        <p:spPr>
          <a:xfrm>
            <a:off x="0" y="2897726"/>
            <a:ext cx="9144000" cy="3956400"/>
          </a:xfrm>
          <a:prstGeom prst="rect">
            <a:avLst/>
          </a:prstGeom>
        </p:spPr>
      </p:pic>
      <p:pic>
        <p:nvPicPr>
          <p:cNvPr id="3" name="Picture 2" descr="aquaphotomics_green small size.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8027090" y="5195113"/>
            <a:ext cx="1116910" cy="1796365"/>
          </a:xfrm>
          <a:prstGeom prst="rect">
            <a:avLst/>
          </a:prstGeom>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84" y="226561"/>
            <a:ext cx="6661507" cy="49685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219584" y="5313836"/>
            <a:ext cx="7349593" cy="830997"/>
          </a:xfrm>
          <a:prstGeom prst="rect">
            <a:avLst/>
          </a:prstGeom>
          <a:noFill/>
          <a:ln/>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spcBef>
                <a:spcPct val="0"/>
              </a:spcBef>
              <a:buFont typeface="Arial"/>
              <a:buNone/>
            </a:pPr>
            <a:r>
              <a:rPr lang="en-US" altLang="ja-JP" sz="1600" b="1" dirty="0" smtClean="0">
                <a:solidFill>
                  <a:srgbClr val="595959"/>
                </a:solidFill>
                <a:latin typeface="Optima"/>
                <a:ea typeface="ＭＳ Ｐゴシック" charset="-128"/>
                <a:cs typeface="Optima"/>
              </a:rPr>
              <a:t>Measured wavelength and calculated wavenumbers of the bands found with PCA, SIMCA, OPLS-DA and PLSR methods and their assignment based on the corresponding references.</a:t>
            </a:r>
            <a:endParaRPr lang="en-US" altLang="ja-JP" sz="1600" b="1" dirty="0">
              <a:solidFill>
                <a:srgbClr val="595959"/>
              </a:solidFill>
              <a:latin typeface="Optima"/>
              <a:ea typeface="ＭＳ Ｐゴシック" charset="-128"/>
              <a:cs typeface="Optima"/>
            </a:endParaRPr>
          </a:p>
        </p:txBody>
      </p:sp>
      <p:sp>
        <p:nvSpPr>
          <p:cNvPr id="6" name="Text Box 4"/>
          <p:cNvSpPr txBox="1">
            <a:spLocks noChangeArrowheads="1"/>
          </p:cNvSpPr>
          <p:nvPr/>
        </p:nvSpPr>
        <p:spPr bwMode="auto">
          <a:xfrm>
            <a:off x="337255" y="6100541"/>
            <a:ext cx="6647107" cy="69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p>
            <a:pPr eaLnBrk="1" hangingPunct="1"/>
            <a:r>
              <a:rPr lang="en-US" altLang="ja-JP" sz="1000" dirty="0" err="1">
                <a:solidFill>
                  <a:srgbClr val="595959"/>
                </a:solidFill>
                <a:latin typeface="Optima"/>
                <a:ea typeface="ＭＳ Ｐゴシック" charset="-128"/>
                <a:cs typeface="Optima"/>
              </a:rPr>
              <a:t>Slavchev</a:t>
            </a:r>
            <a:r>
              <a:rPr lang="en-US" altLang="ja-JP" sz="1000" dirty="0">
                <a:solidFill>
                  <a:srgbClr val="595959"/>
                </a:solidFill>
                <a:latin typeface="Optima"/>
                <a:ea typeface="ＭＳ Ｐゴシック" charset="-128"/>
                <a:cs typeface="Optima"/>
              </a:rPr>
              <a:t> A, Kovacs Z, </a:t>
            </a:r>
            <a:r>
              <a:rPr lang="en-US" altLang="ja-JP" sz="1000" dirty="0" err="1">
                <a:solidFill>
                  <a:srgbClr val="595959"/>
                </a:solidFill>
                <a:latin typeface="Optima"/>
                <a:ea typeface="ＭＳ Ｐゴシック" charset="-128"/>
                <a:cs typeface="Optima"/>
              </a:rPr>
              <a:t>Koshiba</a:t>
            </a:r>
            <a:r>
              <a:rPr lang="en-US" altLang="ja-JP" sz="1000" dirty="0">
                <a:solidFill>
                  <a:srgbClr val="595959"/>
                </a:solidFill>
                <a:latin typeface="Optima"/>
                <a:ea typeface="ＭＳ Ｐゴシック" charset="-128"/>
                <a:cs typeface="Optima"/>
              </a:rPr>
              <a:t> H, Nagai A, </a:t>
            </a:r>
            <a:r>
              <a:rPr lang="en-US" altLang="ja-JP" sz="1000" dirty="0" err="1">
                <a:solidFill>
                  <a:srgbClr val="595959"/>
                </a:solidFill>
                <a:latin typeface="Optima"/>
                <a:ea typeface="ＭＳ Ｐゴシック" charset="-128"/>
                <a:cs typeface="Optima"/>
              </a:rPr>
              <a:t>Bázár</a:t>
            </a:r>
            <a:r>
              <a:rPr lang="en-US" altLang="ja-JP" sz="1000" dirty="0">
                <a:solidFill>
                  <a:srgbClr val="595959"/>
                </a:solidFill>
                <a:latin typeface="Optima"/>
                <a:ea typeface="ＭＳ Ｐゴシック" charset="-128"/>
                <a:cs typeface="Optima"/>
              </a:rPr>
              <a:t> G, et al. (2015) Monitoring of Water Spectral Pattern Reveals Differences in Probiotics Growth When Used for Rapid Bacteria Selection. </a:t>
            </a:r>
            <a:r>
              <a:rPr lang="en-US" altLang="ja-JP" sz="1000" dirty="0" err="1">
                <a:solidFill>
                  <a:srgbClr val="595959"/>
                </a:solidFill>
                <a:latin typeface="Optima"/>
                <a:ea typeface="ＭＳ Ｐゴシック" charset="-128"/>
                <a:cs typeface="Optima"/>
              </a:rPr>
              <a:t>PLoS</a:t>
            </a:r>
            <a:r>
              <a:rPr lang="en-US" altLang="ja-JP" sz="1000" dirty="0">
                <a:solidFill>
                  <a:srgbClr val="595959"/>
                </a:solidFill>
                <a:latin typeface="Optima"/>
                <a:ea typeface="ＭＳ Ｐゴシック" charset="-128"/>
                <a:cs typeface="Optima"/>
              </a:rPr>
              <a:t> ONE 10(7): e0130698. doi:10.1371/journal.pone.0130698</a:t>
            </a:r>
          </a:p>
          <a:p>
            <a:pPr eaLnBrk="1" hangingPunct="1"/>
            <a:r>
              <a:rPr lang="en-US" altLang="ja-JP" sz="1000" dirty="0">
                <a:solidFill>
                  <a:srgbClr val="595959"/>
                </a:solidFill>
                <a:latin typeface="Optima"/>
                <a:ea typeface="ＭＳ Ｐゴシック" charset="-128"/>
                <a:cs typeface="Optima"/>
                <a:hlinkClick r:id="rId5"/>
              </a:rPr>
              <a:t>http://127.0.0.1:8081/plosone/article?id=info:doi/10.1371/journal.pone.0130698</a:t>
            </a:r>
            <a:endParaRPr lang="en-US" altLang="ja-JP" sz="1000" dirty="0">
              <a:solidFill>
                <a:srgbClr val="595959"/>
              </a:solidFill>
              <a:latin typeface="Optima"/>
              <a:ea typeface="ＭＳ Ｐゴシック" charset="-128"/>
              <a:cs typeface="Optima"/>
            </a:endParaRPr>
          </a:p>
        </p:txBody>
      </p:sp>
      <p:pic>
        <p:nvPicPr>
          <p:cNvPr id="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4996" y="143002"/>
            <a:ext cx="1767731" cy="368300"/>
          </a:xfrm>
          <a:prstGeom prst="rect">
            <a:avLst/>
          </a:prstGeom>
          <a:noFill/>
          <a:extLst>
            <a:ext uri="{909E8E84-426E-40DD-AFC4-6F175D3DCCD1}">
              <a14:hiddenFill xmlns:a14="http://schemas.microsoft.com/office/drawing/2010/main">
                <a:solidFill>
                  <a:srgbClr val="FFFFFF"/>
                </a:solidFill>
              </a14:hiddenFill>
            </a:ext>
          </a:extLst>
        </p:spPr>
      </p:pic>
      <p:sp>
        <p:nvSpPr>
          <p:cNvPr id="8" name="日付プレースホルダー 7"/>
          <p:cNvSpPr>
            <a:spLocks noGrp="1"/>
          </p:cNvSpPr>
          <p:nvPr>
            <p:ph type="dt" sz="half" idx="10"/>
          </p:nvPr>
        </p:nvSpPr>
        <p:spPr/>
        <p:txBody>
          <a:bodyPr/>
          <a:lstStyle/>
          <a:p>
            <a:fld id="{5177C9A5-D891-4892-A7B3-C1488E30BCA7}" type="datetime1">
              <a:rPr kumimoji="1" lang="ja-JP" altLang="en-US" smtClean="0"/>
              <a:t>2018/11/30</a:t>
            </a:fld>
            <a:endParaRPr kumimoji="1" lang="ja-JP" altLang="en-US"/>
          </a:p>
        </p:txBody>
      </p:sp>
      <p:sp>
        <p:nvSpPr>
          <p:cNvPr id="9" name="フッター プレースホルダー 8"/>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10" name="スライド番号プレースホルダー 9"/>
          <p:cNvSpPr>
            <a:spLocks noGrp="1"/>
          </p:cNvSpPr>
          <p:nvPr>
            <p:ph type="sldNum" sz="quarter" idx="12"/>
          </p:nvPr>
        </p:nvSpPr>
        <p:spPr/>
        <p:txBody>
          <a:bodyPr/>
          <a:lstStyle/>
          <a:p>
            <a:fld id="{05401AB5-A690-4BB7-8F80-238F9FA51F29}" type="slidenum">
              <a:rPr kumimoji="1" lang="ja-JP" altLang="en-US" smtClean="0"/>
              <a:t>45</a:t>
            </a:fld>
            <a:endParaRPr kumimoji="1" lang="ja-JP" altLang="en-US"/>
          </a:p>
        </p:txBody>
      </p:sp>
    </p:spTree>
    <p:extLst>
      <p:ext uri="{BB962C8B-B14F-4D97-AF65-F5344CB8AC3E}">
        <p14:creationId xmlns:p14="http://schemas.microsoft.com/office/powerpoint/2010/main" val="30870353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FUTURE</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Water Vocabulary: letters (water bands), words (spectral patterns), sentences (water functionality)</a:t>
            </a:r>
          </a:p>
          <a:p>
            <a:r>
              <a:rPr lang="en-US" altLang="ja-JP" dirty="0" smtClean="0"/>
              <a:t>Basic well known phenomena and reactions should be explained with added knowledge about water</a:t>
            </a:r>
          </a:p>
          <a:p>
            <a:r>
              <a:rPr lang="en-US" altLang="ja-JP" dirty="0"/>
              <a:t>Education about water on a large scale</a:t>
            </a:r>
          </a:p>
          <a:p>
            <a:endParaRPr kumimoji="1" lang="ja-JP" altLang="en-US" dirty="0"/>
          </a:p>
        </p:txBody>
      </p:sp>
      <p:sp>
        <p:nvSpPr>
          <p:cNvPr id="4" name="日付プレースホルダー 3"/>
          <p:cNvSpPr>
            <a:spLocks noGrp="1"/>
          </p:cNvSpPr>
          <p:nvPr>
            <p:ph type="dt" sz="half" idx="10"/>
          </p:nvPr>
        </p:nvSpPr>
        <p:spPr/>
        <p:txBody>
          <a:bodyPr/>
          <a:lstStyle/>
          <a:p>
            <a:fld id="{5FFDF8D2-441A-4E51-957B-CBB5F9693972}" type="datetime1">
              <a:rPr kumimoji="1" lang="ja-JP" altLang="en-US" smtClean="0"/>
              <a:t>2018/11/30</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6" name="スライド番号プレースホルダー 5"/>
          <p:cNvSpPr>
            <a:spLocks noGrp="1"/>
          </p:cNvSpPr>
          <p:nvPr>
            <p:ph type="sldNum" sz="quarter" idx="12"/>
          </p:nvPr>
        </p:nvSpPr>
        <p:spPr/>
        <p:txBody>
          <a:bodyPr/>
          <a:lstStyle/>
          <a:p>
            <a:fld id="{05401AB5-A690-4BB7-8F80-238F9FA51F29}" type="slidenum">
              <a:rPr kumimoji="1" lang="ja-JP" altLang="en-US" smtClean="0"/>
              <a:t>46</a:t>
            </a:fld>
            <a:endParaRPr kumimoji="1" lang="ja-JP" altLang="en-US"/>
          </a:p>
        </p:txBody>
      </p:sp>
    </p:spTree>
    <p:extLst>
      <p:ext uri="{BB962C8B-B14F-4D97-AF65-F5344CB8AC3E}">
        <p14:creationId xmlns:p14="http://schemas.microsoft.com/office/powerpoint/2010/main" val="318439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AutoShape 4"/>
          <p:cNvSpPr>
            <a:spLocks noChangeArrowheads="1"/>
          </p:cNvSpPr>
          <p:nvPr/>
        </p:nvSpPr>
        <p:spPr bwMode="auto">
          <a:xfrm>
            <a:off x="6732240" y="2276872"/>
            <a:ext cx="1909516" cy="2084453"/>
          </a:xfrm>
          <a:prstGeom prst="roundRect">
            <a:avLst>
              <a:gd name="adj" fmla="val 16667"/>
            </a:avLst>
          </a:prstGeom>
          <a:solidFill>
            <a:srgbClr val="FFFFFF"/>
          </a:solidFill>
          <a:ln w="9525">
            <a:solidFill>
              <a:srgbClr val="FF99CC"/>
            </a:solidFill>
            <a:round/>
            <a:headEnd/>
            <a:tailEnd/>
          </a:ln>
        </p:spPr>
        <p:txBody>
          <a:bodyPr vert="horz" wrap="square" lIns="74295" tIns="8890" rIns="74295" bIns="88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rPr>
              <a:t>Medical Science</a:t>
            </a:r>
            <a:r>
              <a:rPr lang="en-US" altLang="ja-JP" sz="1400" dirty="0" smtClean="0">
                <a:latin typeface="Arial Unicode MS" pitchFamily="50" charset="-128"/>
                <a:ea typeface="Arial Unicode MS" pitchFamily="50" charset="-128"/>
                <a:cs typeface="Arial Unicode MS" pitchFamily="50" charset="-128"/>
              </a:rPr>
              <a:t>, Pharmacy</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rPr>
              <a:t>.</a:t>
            </a:r>
            <a:endParaRPr kumimoji="1" lang="ja-JP" altLang="en-US" sz="9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nvGrpSpPr>
          <p:cNvPr id="3" name="Group 2"/>
          <p:cNvGrpSpPr>
            <a:grpSpLocks noChangeAspect="1"/>
          </p:cNvGrpSpPr>
          <p:nvPr/>
        </p:nvGrpSpPr>
        <p:grpSpPr bwMode="auto">
          <a:xfrm>
            <a:off x="352092" y="659722"/>
            <a:ext cx="8424430" cy="5793445"/>
            <a:chOff x="1539" y="-1280"/>
            <a:chExt cx="8531" cy="8450"/>
          </a:xfrm>
        </p:grpSpPr>
        <p:sp>
          <p:nvSpPr>
            <p:cNvPr id="2051" name="AutoShape 3"/>
            <p:cNvSpPr>
              <a:spLocks noChangeAspect="1" noChangeArrowheads="1"/>
            </p:cNvSpPr>
            <p:nvPr/>
          </p:nvSpPr>
          <p:spPr bwMode="auto">
            <a:xfrm>
              <a:off x="1539" y="-1114"/>
              <a:ext cx="8531" cy="7840"/>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2052" name="AutoShape 4"/>
            <p:cNvSpPr>
              <a:spLocks noChangeArrowheads="1"/>
            </p:cNvSpPr>
            <p:nvPr/>
          </p:nvSpPr>
          <p:spPr bwMode="auto">
            <a:xfrm>
              <a:off x="7591" y="2198"/>
              <a:ext cx="2002" cy="2683"/>
            </a:xfrm>
            <a:prstGeom prst="roundRect">
              <a:avLst>
                <a:gd name="adj" fmla="val 16667"/>
              </a:avLst>
            </a:prstGeom>
            <a:solidFill>
              <a:srgbClr val="FFEBFF"/>
            </a:solidFill>
            <a:ln w="9525">
              <a:noFill/>
              <a:round/>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rPr>
                <a:t>Engineering</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053" name="AutoShape 5"/>
            <p:cNvSpPr>
              <a:spLocks noChangeArrowheads="1"/>
            </p:cNvSpPr>
            <p:nvPr/>
          </p:nvSpPr>
          <p:spPr bwMode="auto">
            <a:xfrm>
              <a:off x="4654" y="2646"/>
              <a:ext cx="1552" cy="4524"/>
            </a:xfrm>
            <a:prstGeom prst="roundRect">
              <a:avLst>
                <a:gd name="adj" fmla="val 16667"/>
              </a:avLst>
            </a:prstGeom>
            <a:solidFill>
              <a:srgbClr val="CCECFF"/>
            </a:solidFill>
            <a:ln w="9525">
              <a:noFill/>
              <a:round/>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endParaRPr>
            </a:p>
            <a:p>
              <a:pPr lvl="0" algn="ctr" fontAlgn="base">
                <a:spcBef>
                  <a:spcPct val="0"/>
                </a:spcBef>
                <a:spcAft>
                  <a:spcPct val="0"/>
                </a:spcAft>
              </a:pPr>
              <a:r>
                <a:rPr lang="en-US" altLang="ja-JP" sz="1400" dirty="0" smtClean="0">
                  <a:latin typeface="Arial Unicode MS" pitchFamily="50" charset="-128"/>
                  <a:ea typeface="Arial Unicode MS" pitchFamily="50" charset="-128"/>
                  <a:cs typeface="Arial Unicode MS" pitchFamily="50" charset="-128"/>
                </a:rPr>
                <a:t>Building</a:t>
              </a:r>
            </a:p>
            <a:p>
              <a:pPr lvl="0" algn="ctr" fontAlgn="base">
                <a:spcBef>
                  <a:spcPct val="0"/>
                </a:spcBef>
                <a:spcAft>
                  <a:spcPct val="0"/>
                </a:spcAft>
              </a:pPr>
              <a:r>
                <a:rPr lang="en-US" altLang="ja-JP" sz="1400" i="1" dirty="0" smtClean="0">
                  <a:latin typeface="Arial Unicode MS" pitchFamily="50" charset="-128"/>
                  <a:ea typeface="Arial Unicode MS" pitchFamily="50" charset="-128"/>
                  <a:cs typeface="Arial Unicode MS" pitchFamily="50" charset="-128"/>
                </a:rPr>
                <a:t>bio-system</a:t>
              </a:r>
              <a:r>
                <a:rPr lang="en-US" altLang="ja-JP" sz="1400" b="1" dirty="0" smtClean="0">
                  <a:latin typeface="Arial Unicode MS" pitchFamily="50" charset="-128"/>
                  <a:ea typeface="Arial Unicode MS" pitchFamily="50" charset="-128"/>
                  <a:cs typeface="Arial Unicode MS" pitchFamily="50" charset="-128"/>
                </a:rPr>
                <a:t> HOLISTIC MODELS</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ja-JP" sz="1400" i="1" dirty="0" smtClean="0">
                  <a:latin typeface="Arial Unicode MS" pitchFamily="50" charset="-128"/>
                  <a:ea typeface="Arial Unicode MS" pitchFamily="50" charset="-128"/>
                  <a:cs typeface="Arial Unicode MS" pitchFamily="50" charset="-128"/>
                </a:rPr>
                <a:t>through</a:t>
              </a:r>
              <a:r>
                <a:rPr lang="en-US" altLang="ja-JP" sz="1400" dirty="0" smtClean="0">
                  <a:latin typeface="Arial Unicode MS" pitchFamily="50" charset="-128"/>
                  <a:ea typeface="Arial Unicode MS" pitchFamily="50" charset="-128"/>
                  <a:cs typeface="Arial Unicode MS" pitchFamily="50" charset="-128"/>
                </a:rPr>
                <a:t> analyzing  spectral changes of </a:t>
              </a:r>
              <a:r>
                <a:rPr lang="en-US" altLang="ja-JP" sz="1400" b="1" dirty="0" smtClean="0">
                  <a:latin typeface="Arial Unicode MS" pitchFamily="50" charset="-128"/>
                  <a:ea typeface="Arial Unicode MS" pitchFamily="50" charset="-128"/>
                  <a:cs typeface="Arial Unicode MS" pitchFamily="50" charset="-128"/>
                </a:rPr>
                <a:t>WATER MOLECULAR SYSTEM</a:t>
              </a:r>
            </a:p>
          </p:txBody>
        </p:sp>
        <p:sp>
          <p:nvSpPr>
            <p:cNvPr id="2054" name="AutoShape 6"/>
            <p:cNvSpPr>
              <a:spLocks noChangeArrowheads="1"/>
            </p:cNvSpPr>
            <p:nvPr/>
          </p:nvSpPr>
          <p:spPr bwMode="auto">
            <a:xfrm rot="10800000">
              <a:off x="3142" y="2700"/>
              <a:ext cx="537" cy="370"/>
            </a:xfrm>
            <a:prstGeom prst="upArrow">
              <a:avLst>
                <a:gd name="adj1" fmla="val 48787"/>
                <a:gd name="adj2" fmla="val 58824"/>
              </a:avLst>
            </a:prstGeom>
            <a:solidFill>
              <a:srgbClr val="00B0F0"/>
            </a:solidFill>
            <a:ln w="9525">
              <a:noFill/>
              <a:miter lim="800000"/>
              <a:headEnd/>
              <a:tailEnd/>
            </a:ln>
          </p:spPr>
          <p:txBody>
            <a:bodyPr vert="eaVert" wrap="square" lIns="74295" tIns="8890" rIns="74295" bIns="8890" numCol="1" anchor="t" anchorCtr="0" compatLnSpc="1">
              <a:prstTxWarp prst="textNoShape">
                <a:avLst/>
              </a:prstTxWarp>
            </a:bodyPr>
            <a:lstStyle/>
            <a:p>
              <a:endParaRPr lang="ja-JP" altLang="en-US"/>
            </a:p>
          </p:txBody>
        </p:sp>
        <p:sp>
          <p:nvSpPr>
            <p:cNvPr id="2055" name="AutoShape 7"/>
            <p:cNvSpPr>
              <a:spLocks noChangeArrowheads="1"/>
            </p:cNvSpPr>
            <p:nvPr/>
          </p:nvSpPr>
          <p:spPr bwMode="auto">
            <a:xfrm>
              <a:off x="2163" y="2300"/>
              <a:ext cx="2396" cy="416"/>
            </a:xfrm>
            <a:prstGeom prst="roundRect">
              <a:avLst>
                <a:gd name="adj" fmla="val 16667"/>
              </a:avLst>
            </a:prstGeom>
            <a:solidFill>
              <a:srgbClr val="B6DDE8"/>
            </a:solidFill>
            <a:ln w="9525">
              <a:noFill/>
              <a:round/>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rPr>
                <a:t>Spectral</a:t>
              </a:r>
              <a:r>
                <a:rPr kumimoji="1" lang="en-US" altLang="ja-JP" sz="1800" b="0" i="0" u="none" strike="noStrike" cap="none" normalizeH="0" dirty="0" smtClean="0">
                  <a:ln>
                    <a:noFill/>
                  </a:ln>
                  <a:solidFill>
                    <a:schemeClr val="tx1"/>
                  </a:solidFill>
                  <a:effectLst/>
                  <a:latin typeface="Arial" pitchFamily="34" charset="0"/>
                  <a:ea typeface="ＭＳ Ｐゴシック" pitchFamily="50" charset="-128"/>
                  <a:cs typeface="ＭＳ Ｐゴシック" pitchFamily="50" charset="-128"/>
                </a:rPr>
                <a:t> Data Base</a:t>
              </a: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056" name="AutoShape 8"/>
            <p:cNvSpPr>
              <a:spLocks noChangeArrowheads="1"/>
            </p:cNvSpPr>
            <p:nvPr/>
          </p:nvSpPr>
          <p:spPr bwMode="auto">
            <a:xfrm>
              <a:off x="1539" y="-913"/>
              <a:ext cx="496" cy="2891"/>
            </a:xfrm>
            <a:prstGeom prst="roundRect">
              <a:avLst>
                <a:gd name="adj" fmla="val 16667"/>
              </a:avLst>
            </a:prstGeom>
            <a:gradFill rotWithShape="1">
              <a:gsLst>
                <a:gs pos="0">
                  <a:srgbClr val="FFFFFF"/>
                </a:gs>
                <a:gs pos="100000">
                  <a:srgbClr val="CCFFCC"/>
                </a:gs>
              </a:gsLst>
              <a:path path="shape">
                <a:fillToRect l="50000" t="50000" r="50000" b="50000"/>
              </a:path>
            </a:gradFill>
            <a:ln w="9525">
              <a:solidFill>
                <a:srgbClr val="99FF99"/>
              </a:solidFill>
              <a:round/>
              <a:headEnd/>
              <a:tailEnd/>
            </a:ln>
          </p:spPr>
          <p:txBody>
            <a:bodyPr vert="eaVert"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ja-JP" b="1" dirty="0" smtClean="0">
                  <a:latin typeface="Arial Unicode MS" pitchFamily="50" charset="-128"/>
                  <a:ea typeface="Arial Unicode MS" pitchFamily="50" charset="-128"/>
                  <a:cs typeface="Arial Unicode MS" pitchFamily="50" charset="-128"/>
                </a:rPr>
                <a:t>Experiments</a:t>
              </a:r>
              <a:endParaRPr kumimoji="1" lang="ja-JP" b="0"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endParaRPr>
            </a:p>
          </p:txBody>
        </p:sp>
        <p:sp>
          <p:nvSpPr>
            <p:cNvPr id="2057" name="AutoShape 9"/>
            <p:cNvSpPr>
              <a:spLocks noChangeArrowheads="1"/>
            </p:cNvSpPr>
            <p:nvPr/>
          </p:nvSpPr>
          <p:spPr bwMode="auto">
            <a:xfrm rot="10800000">
              <a:off x="2704" y="1913"/>
              <a:ext cx="1425" cy="402"/>
            </a:xfrm>
            <a:prstGeom prst="upArrow">
              <a:avLst>
                <a:gd name="adj1" fmla="val 52287"/>
                <a:gd name="adj2" fmla="val 57449"/>
              </a:avLst>
            </a:prstGeom>
            <a:solidFill>
              <a:srgbClr val="99FF99"/>
            </a:solidFill>
            <a:ln w="9525">
              <a:solidFill>
                <a:srgbClr val="00B050"/>
              </a:solidFill>
              <a:miter lim="800000"/>
              <a:headEnd/>
              <a:tailEnd/>
            </a:ln>
          </p:spPr>
          <p:txBody>
            <a:bodyPr vert="eaVert" wrap="square" lIns="74295" tIns="8890" rIns="74295" bIns="8890" numCol="1" anchor="t" anchorCtr="0" compatLnSpc="1">
              <a:prstTxWarp prst="textNoShape">
                <a:avLst/>
              </a:prstTxWarp>
            </a:bodyPr>
            <a:lstStyle/>
            <a:p>
              <a:endParaRPr lang="ja-JP" altLang="en-US"/>
            </a:p>
          </p:txBody>
        </p:sp>
        <p:sp>
          <p:nvSpPr>
            <p:cNvPr id="2058" name="AutoShape 10"/>
            <p:cNvSpPr>
              <a:spLocks noChangeArrowheads="1"/>
            </p:cNvSpPr>
            <p:nvPr/>
          </p:nvSpPr>
          <p:spPr bwMode="auto">
            <a:xfrm>
              <a:off x="2289" y="3070"/>
              <a:ext cx="2238" cy="4100"/>
            </a:xfrm>
            <a:prstGeom prst="roundRect">
              <a:avLst>
                <a:gd name="adj" fmla="val 16667"/>
              </a:avLst>
            </a:prstGeom>
            <a:solidFill>
              <a:srgbClr val="CCECFF"/>
            </a:solidFill>
            <a:ln w="9525">
              <a:noFill/>
              <a:round/>
              <a:headEnd/>
              <a:tailEnd/>
            </a:ln>
          </p:spPr>
          <p:txBody>
            <a:bodyPr vert="horz" wrap="square" lIns="74295" tIns="8890" rIns="74295" bIns="88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059" name="Rectangle 11"/>
            <p:cNvSpPr>
              <a:spLocks noChangeArrowheads="1"/>
            </p:cNvSpPr>
            <p:nvPr/>
          </p:nvSpPr>
          <p:spPr bwMode="auto">
            <a:xfrm>
              <a:off x="2403" y="4524"/>
              <a:ext cx="1929" cy="2401"/>
            </a:xfrm>
            <a:prstGeom prst="rect">
              <a:avLst/>
            </a:prstGeom>
            <a:solidFill>
              <a:srgbClr val="FFFFFF"/>
            </a:solidFill>
            <a:ln w="9525">
              <a:noFill/>
              <a:miter lim="800000"/>
              <a:headEnd/>
              <a:tailEnd/>
            </a:ln>
          </p:spPr>
          <p:txBody>
            <a:bodyPr vert="horz" wrap="square" lIns="74295" tIns="8890" rIns="74295" bIns="88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rPr>
                <a:t>Data</a:t>
              </a:r>
              <a:r>
                <a:rPr lang="en-US" altLang="ja-JP" sz="1050" dirty="0" smtClean="0">
                  <a:latin typeface="Arial Unicode MS" pitchFamily="50" charset="-128"/>
                  <a:ea typeface="Arial Unicode MS" pitchFamily="50" charset="-128"/>
                  <a:cs typeface="Arial Unicode MS" pitchFamily="50" charset="-128"/>
                </a:rPr>
                <a:t>base</a:t>
              </a:r>
              <a:r>
                <a:rPr kumimoji="1" lang="ja-JP" altLang="en-US" sz="1050" b="0"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rPr>
                <a:t>　</a:t>
              </a:r>
              <a:endParaRPr kumimoji="1" lang="en-US" altLang="ja-JP" sz="1050" b="0"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1" u="none" strike="noStrike" cap="none" normalizeH="0" baseline="0" dirty="0" smtClean="0">
                  <a:ln>
                    <a:noFill/>
                  </a:ln>
                  <a:solidFill>
                    <a:srgbClr val="FF0066"/>
                  </a:solidFill>
                  <a:effectLst/>
                  <a:latin typeface="+mj-lt"/>
                  <a:ea typeface="Arial Unicode MS" pitchFamily="50" charset="-128"/>
                  <a:cs typeface="Arial Unicode MS" pitchFamily="50" charset="-128"/>
                </a:rPr>
                <a:t>AQUAPHOTOME</a:t>
              </a:r>
              <a:r>
                <a:rPr kumimoji="1" lang="ja-JP" altLang="en-US" sz="1050" b="1" u="none" strike="noStrike" cap="none" normalizeH="0" baseline="0" dirty="0" smtClean="0">
                  <a:ln>
                    <a:noFill/>
                  </a:ln>
                  <a:solidFill>
                    <a:schemeClr val="tx1"/>
                  </a:solidFill>
                  <a:effectLst/>
                  <a:latin typeface="+mj-lt"/>
                  <a:ea typeface="Arial Unicode MS" pitchFamily="50" charset="-128"/>
                  <a:cs typeface="Arial Unicode MS" pitchFamily="50" charset="-128"/>
                </a:rPr>
                <a:t>：</a:t>
              </a:r>
              <a:r>
                <a:rPr kumimoji="1" lang="en-US" altLang="ja-JP" sz="1050" b="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rPr>
                <a:t>Database of </a:t>
              </a:r>
              <a:r>
                <a:rPr lang="en-US" altLang="ja-JP" sz="1050" dirty="0" smtClean="0">
                  <a:latin typeface="Arial Unicode MS" pitchFamily="50" charset="-128"/>
                  <a:ea typeface="Arial Unicode MS" pitchFamily="50" charset="-128"/>
                  <a:cs typeface="Arial Unicode MS" pitchFamily="50" charset="-128"/>
                </a:rPr>
                <a:t>water absorbance bands and patterns</a:t>
              </a:r>
              <a:endParaRPr kumimoji="1" lang="ja-JP" altLang="en-US" sz="1050" b="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endParaRPr>
            </a:p>
            <a:p>
              <a:pPr lvl="0" fontAlgn="base">
                <a:spcBef>
                  <a:spcPct val="0"/>
                </a:spcBef>
                <a:spcAft>
                  <a:spcPct val="0"/>
                </a:spcAft>
              </a:pPr>
              <a:r>
                <a:rPr kumimoji="1" lang="en-US" altLang="ja-JP" sz="1400" b="1" u="none" strike="noStrike" cap="none" normalizeH="0" baseline="0" dirty="0" smtClean="0">
                  <a:ln>
                    <a:noFill/>
                  </a:ln>
                  <a:solidFill>
                    <a:srgbClr val="FF0066"/>
                  </a:solidFill>
                  <a:effectLst/>
                  <a:latin typeface="+mj-lt"/>
                  <a:ea typeface="Arial Unicode MS" pitchFamily="50" charset="-128"/>
                  <a:cs typeface="Arial Unicode MS" pitchFamily="50" charset="-128"/>
                </a:rPr>
                <a:t>WAPS</a:t>
              </a:r>
              <a:r>
                <a:rPr kumimoji="1" lang="ja-JP" altLang="en-US" sz="1050" b="0"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rPr>
                <a:t>：</a:t>
              </a:r>
              <a:r>
                <a:rPr lang="en-US" altLang="ja-JP" sz="1050" i="1" dirty="0" smtClean="0">
                  <a:latin typeface="Arial Unicode MS" pitchFamily="50" charset="-128"/>
                  <a:ea typeface="Arial Unicode MS" pitchFamily="50" charset="-128"/>
                  <a:cs typeface="Arial Unicode MS" pitchFamily="50" charset="-128"/>
                </a:rPr>
                <a:t> </a:t>
              </a:r>
              <a:r>
                <a:rPr lang="en-US" altLang="ja-JP" sz="1050" dirty="0" smtClean="0">
                  <a:latin typeface="Arial Unicode MS" pitchFamily="50" charset="-128"/>
                  <a:ea typeface="Arial Unicode MS" pitchFamily="50" charset="-128"/>
                  <a:cs typeface="Arial Unicode MS" pitchFamily="50" charset="-128"/>
                </a:rPr>
                <a:t>Database of water absorbance patterns according to change perturbation</a:t>
              </a:r>
              <a:endParaRPr kumimoji="1" lang="ja-JP" sz="1050" b="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endParaRPr>
            </a:p>
          </p:txBody>
        </p:sp>
        <p:sp>
          <p:nvSpPr>
            <p:cNvPr id="2060" name="Rectangle 12"/>
            <p:cNvSpPr>
              <a:spLocks noChangeArrowheads="1"/>
            </p:cNvSpPr>
            <p:nvPr/>
          </p:nvSpPr>
          <p:spPr bwMode="auto">
            <a:xfrm>
              <a:off x="2396" y="3522"/>
              <a:ext cx="1927" cy="760"/>
            </a:xfrm>
            <a:prstGeom prst="rect">
              <a:avLst/>
            </a:prstGeom>
            <a:solidFill>
              <a:srgbClr val="FFFFFF"/>
            </a:solidFill>
            <a:ln w="9525">
              <a:noFill/>
              <a:miter lim="800000"/>
              <a:headEnd/>
              <a:tailEnd/>
            </a:ln>
          </p:spPr>
          <p:txBody>
            <a:bodyPr vert="horz" wrap="square" lIns="74295" tIns="8890" rIns="74295" bIns="8890" numCol="1" anchor="t" anchorCtr="0" compatLnSpc="1">
              <a:prstTxWarp prst="textNoShape">
                <a:avLst/>
              </a:prstTxWarp>
            </a:bodyPr>
            <a:lstStyle/>
            <a:p>
              <a:pPr lvl="0" algn="ctr" fontAlgn="base">
                <a:spcBef>
                  <a:spcPct val="0"/>
                </a:spcBef>
                <a:spcAft>
                  <a:spcPct val="0"/>
                </a:spcAft>
              </a:pPr>
              <a:r>
                <a:rPr kumimoji="1" lang="en-US" altLang="ja-JP" sz="1400" b="1" u="none" strike="noStrike" cap="none" normalizeH="0" baseline="0" dirty="0" smtClean="0">
                  <a:ln>
                    <a:noFill/>
                  </a:ln>
                  <a:solidFill>
                    <a:srgbClr val="FF0066"/>
                  </a:solidFill>
                  <a:effectLst/>
                  <a:latin typeface="+mj-lt"/>
                  <a:ea typeface="ＭＳ ゴシック" pitchFamily="49" charset="-128"/>
                  <a:cs typeface="ＭＳ Ｐゴシック" pitchFamily="50" charset="-128"/>
                </a:rPr>
                <a:t>WAMACS</a:t>
              </a:r>
              <a:r>
                <a:rPr kumimoji="1" lang="ja-JP" altLang="en-US" sz="1400" b="1" u="none" strike="noStrike" cap="none" normalizeH="0" baseline="0" dirty="0" smtClean="0">
                  <a:ln>
                    <a:noFill/>
                  </a:ln>
                  <a:solidFill>
                    <a:schemeClr val="tx1"/>
                  </a:solidFill>
                  <a:effectLst/>
                  <a:latin typeface="+mj-lt"/>
                  <a:ea typeface="ＭＳ ゴシック" pitchFamily="49" charset="-128"/>
                  <a:cs typeface="ＭＳ Ｐゴシック" pitchFamily="50" charset="-128"/>
                </a:rPr>
                <a:t>：</a:t>
              </a:r>
              <a:endParaRPr kumimoji="1" lang="en-US" altLang="ja-JP" sz="1400" b="1" u="none" strike="noStrike" cap="none" normalizeH="0" baseline="0" dirty="0" smtClean="0">
                <a:ln>
                  <a:noFill/>
                </a:ln>
                <a:solidFill>
                  <a:schemeClr val="tx1"/>
                </a:solidFill>
                <a:effectLst/>
                <a:latin typeface="+mj-lt"/>
                <a:ea typeface="ＭＳ ゴシック" pitchFamily="49" charset="-128"/>
                <a:cs typeface="ＭＳ Ｐゴシック" pitchFamily="50" charset="-128"/>
              </a:endParaRPr>
            </a:p>
            <a:p>
              <a:pPr lvl="0" algn="ctr" fontAlgn="base">
                <a:spcBef>
                  <a:spcPct val="0"/>
                </a:spcBef>
                <a:spcAft>
                  <a:spcPct val="0"/>
                </a:spcAft>
              </a:pPr>
              <a:r>
                <a:rPr lang="en-US" altLang="ja-JP" sz="1100" dirty="0" smtClean="0">
                  <a:solidFill>
                    <a:prstClr val="black"/>
                  </a:solidFill>
                  <a:latin typeface="Arial" pitchFamily="34" charset="0"/>
                  <a:ea typeface="ＭＳ Ｐゴシック" pitchFamily="50" charset="-128"/>
                  <a:cs typeface="ＭＳ Ｐゴシック" pitchFamily="50" charset="-128"/>
                </a:rPr>
                <a:t>Activated </a:t>
              </a:r>
              <a:r>
                <a:rPr lang="en-US" altLang="ja-JP" sz="1100" dirty="0">
                  <a:solidFill>
                    <a:prstClr val="black"/>
                  </a:solidFill>
                  <a:latin typeface="Arial" pitchFamily="34" charset="0"/>
                  <a:ea typeface="ＭＳ Ｐゴシック" pitchFamily="50" charset="-128"/>
                  <a:cs typeface="ＭＳ Ｐゴシック" pitchFamily="50" charset="-128"/>
                </a:rPr>
                <a:t>Water Absorbance Bands</a:t>
              </a:r>
              <a:endParaRPr lang="ja-JP" altLang="en-US" sz="1100" dirty="0">
                <a:solidFill>
                  <a:prstClr val="black"/>
                </a:solidFill>
                <a:latin typeface="Arial" pitchFamily="34" charset="0"/>
                <a:ea typeface="ＭＳ Ｐゴシック" pitchFamily="50" charset="-128"/>
                <a:cs typeface="ＭＳ Ｐゴシック" pitchFamily="50" charset="-128"/>
              </a:endParaRPr>
            </a:p>
            <a:p>
              <a:pPr algn="just" fontAlgn="base">
                <a:spcBef>
                  <a:spcPct val="0"/>
                </a:spcBef>
                <a:spcAft>
                  <a:spcPct val="0"/>
                </a:spcAft>
              </a:pP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061" name="AutoShape 13"/>
            <p:cNvSpPr>
              <a:spLocks noChangeArrowheads="1"/>
            </p:cNvSpPr>
            <p:nvPr/>
          </p:nvSpPr>
          <p:spPr bwMode="auto">
            <a:xfrm>
              <a:off x="7008" y="2735"/>
              <a:ext cx="2284" cy="2963"/>
            </a:xfrm>
            <a:prstGeom prst="roundRect">
              <a:avLst>
                <a:gd name="adj" fmla="val 16667"/>
              </a:avLst>
            </a:prstGeom>
            <a:solidFill>
              <a:srgbClr val="FFE1FF"/>
            </a:solidFill>
            <a:ln w="9525">
              <a:noFill/>
              <a:round/>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rPr>
                <a:t>Biotechnology</a:t>
              </a:r>
              <a:endParaRPr kumimoji="1" lang="ja-JP" altLang="en-US" sz="1400" b="0"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062" name="AutoShape 14"/>
            <p:cNvSpPr>
              <a:spLocks noChangeArrowheads="1"/>
            </p:cNvSpPr>
            <p:nvPr/>
          </p:nvSpPr>
          <p:spPr bwMode="auto">
            <a:xfrm>
              <a:off x="6597" y="3428"/>
              <a:ext cx="2542" cy="3269"/>
            </a:xfrm>
            <a:prstGeom prst="roundRect">
              <a:avLst>
                <a:gd name="adj" fmla="val 16667"/>
              </a:avLst>
            </a:prstGeom>
            <a:solidFill>
              <a:srgbClr val="FFCCFF"/>
            </a:solidFill>
            <a:ln w="9525">
              <a:noFill/>
              <a:round/>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rPr>
                <a:t>Basic</a:t>
              </a:r>
              <a:r>
                <a:rPr kumimoji="1" lang="en-US" altLang="ja-JP" sz="1400" b="1" i="0" u="none" strike="noStrike" cap="none" normalizeH="0" dirty="0" smtClean="0">
                  <a:ln>
                    <a:noFill/>
                  </a:ln>
                  <a:solidFill>
                    <a:schemeClr val="tx1"/>
                  </a:solidFill>
                  <a:effectLst/>
                  <a:latin typeface="Arial Unicode MS" pitchFamily="50" charset="-128"/>
                  <a:ea typeface="Arial Unicode MS" pitchFamily="50" charset="-128"/>
                  <a:cs typeface="Arial Unicode MS" pitchFamily="50" charset="-128"/>
                </a:rPr>
                <a:t> Science</a:t>
              </a:r>
            </a:p>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rPr>
                <a:t>・ </a:t>
              </a:r>
              <a:r>
                <a:rPr kumimoji="1" lang="en-US" altLang="ja-JP" sz="1100" b="0"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rPr>
                <a:t>Analyzing</a:t>
              </a:r>
              <a:r>
                <a:rPr kumimoji="1" lang="en-US" altLang="ja-JP" sz="1100" b="0" i="0" u="none" strike="noStrike" cap="none" normalizeH="0" dirty="0" smtClean="0">
                  <a:ln>
                    <a:noFill/>
                  </a:ln>
                  <a:solidFill>
                    <a:schemeClr val="tx1"/>
                  </a:solidFill>
                  <a:effectLst/>
                  <a:latin typeface="Arial Unicode MS" pitchFamily="50" charset="-128"/>
                  <a:ea typeface="Arial Unicode MS" pitchFamily="50" charset="-128"/>
                  <a:cs typeface="Arial Unicode MS" pitchFamily="50" charset="-128"/>
                </a:rPr>
                <a:t> of aqueous system </a:t>
              </a:r>
              <a:endParaRPr kumimoji="1" lang="ja-JP" altLang="en-US" sz="1100" b="0"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rPr>
                <a:t>・  </a:t>
              </a:r>
              <a:r>
                <a:rPr lang="en-US" altLang="ja-JP" sz="1100" dirty="0" smtClean="0">
                  <a:latin typeface="Arial Unicode MS" pitchFamily="50" charset="-128"/>
                  <a:ea typeface="Arial Unicode MS" pitchFamily="50" charset="-128"/>
                  <a:cs typeface="Arial Unicode MS" pitchFamily="50" charset="-128"/>
                </a:rPr>
                <a:t>Interaction of water with DNA</a:t>
              </a:r>
            </a:p>
            <a:p>
              <a:pPr fontAlgn="base">
                <a:spcBef>
                  <a:spcPct val="0"/>
                </a:spcBef>
                <a:spcAft>
                  <a:spcPct val="0"/>
                </a:spcAft>
              </a:pPr>
              <a:r>
                <a:rPr lang="en-US" altLang="ja-JP" sz="1100" dirty="0" smtClean="0">
                  <a:latin typeface="Arial Unicode MS" pitchFamily="50" charset="-128"/>
                  <a:ea typeface="Arial Unicode MS" pitchFamily="50" charset="-128"/>
                  <a:cs typeface="Arial Unicode MS" pitchFamily="50" charset="-128"/>
                </a:rPr>
                <a:t> </a:t>
              </a:r>
              <a:r>
                <a:rPr lang="ja-JP" altLang="en-US" sz="1100" dirty="0" smtClean="0">
                  <a:latin typeface="Arial Unicode MS" pitchFamily="50" charset="-128"/>
                  <a:ea typeface="Arial Unicode MS" pitchFamily="50" charset="-128"/>
                  <a:cs typeface="Arial Unicode MS" pitchFamily="50" charset="-128"/>
                </a:rPr>
                <a:t>・</a:t>
              </a:r>
              <a:r>
                <a:rPr lang="en-US" altLang="ja-JP" sz="1100" dirty="0" smtClean="0">
                  <a:latin typeface="Arial Unicode MS" pitchFamily="50" charset="-128"/>
                  <a:ea typeface="Arial Unicode MS" pitchFamily="50" charset="-128"/>
                  <a:cs typeface="Arial Unicode MS" pitchFamily="50" charset="-128"/>
                </a:rPr>
                <a:t> Interaction </a:t>
              </a:r>
              <a:r>
                <a:rPr lang="en-US" altLang="ja-JP" sz="1100" dirty="0">
                  <a:latin typeface="Arial Unicode MS" pitchFamily="50" charset="-128"/>
                  <a:ea typeface="Arial Unicode MS" pitchFamily="50" charset="-128"/>
                  <a:cs typeface="Arial Unicode MS" pitchFamily="50" charset="-128"/>
                </a:rPr>
                <a:t>of water </a:t>
              </a:r>
              <a:r>
                <a:rPr lang="en-US" altLang="ja-JP" sz="1100" dirty="0" smtClean="0">
                  <a:latin typeface="Arial Unicode MS" pitchFamily="50" charset="-128"/>
                  <a:ea typeface="Arial Unicode MS" pitchFamily="50" charset="-128"/>
                  <a:cs typeface="Arial Unicode MS" pitchFamily="50" charset="-128"/>
                </a:rPr>
                <a:t>with organic and non-organic molecules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rPr>
                <a:t>・  </a:t>
              </a:r>
              <a:r>
                <a:rPr kumimoji="1" lang="en-US" altLang="ja-JP" sz="1100" b="0"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rPr>
                <a:t>Aqueous systems in cells</a:t>
              </a:r>
            </a:p>
            <a:p>
              <a:pPr fontAlgn="base">
                <a:spcBef>
                  <a:spcPct val="0"/>
                </a:spcBef>
                <a:spcAft>
                  <a:spcPct val="0"/>
                </a:spcAft>
              </a:pPr>
              <a:r>
                <a:rPr lang="ja-JP" altLang="en-US" sz="1100" dirty="0">
                  <a:latin typeface="Arial Unicode MS" pitchFamily="50" charset="-128"/>
                  <a:ea typeface="Arial Unicode MS" pitchFamily="50" charset="-128"/>
                  <a:cs typeface="Arial Unicode MS" pitchFamily="50" charset="-128"/>
                </a:rPr>
                <a:t>・  </a:t>
              </a:r>
              <a:r>
                <a:rPr lang="en-US" altLang="ja-JP" sz="1100" dirty="0">
                  <a:latin typeface="Arial Unicode MS" pitchFamily="50" charset="-128"/>
                  <a:ea typeface="Arial Unicode MS" pitchFamily="50" charset="-128"/>
                  <a:cs typeface="Arial Unicode MS" pitchFamily="50" charset="-128"/>
                </a:rPr>
                <a:t>Aqueous systems in </a:t>
              </a:r>
              <a:r>
                <a:rPr lang="en-US" altLang="ja-JP" sz="1100" dirty="0" smtClean="0">
                  <a:latin typeface="Arial Unicode MS" pitchFamily="50" charset="-128"/>
                  <a:ea typeface="Arial Unicode MS" pitchFamily="50" charset="-128"/>
                  <a:cs typeface="Arial Unicode MS" pitchFamily="50" charset="-128"/>
                </a:rPr>
                <a:t>tissue</a:t>
              </a:r>
            </a:p>
            <a:p>
              <a:pPr lvl="0" fontAlgn="base">
                <a:spcBef>
                  <a:spcPct val="0"/>
                </a:spcBef>
                <a:spcAft>
                  <a:spcPct val="0"/>
                </a:spcAft>
              </a:pPr>
              <a:r>
                <a:rPr lang="ja-JP" altLang="en-US" sz="1100" dirty="0">
                  <a:latin typeface="Arial Unicode MS" pitchFamily="50" charset="-128"/>
                  <a:ea typeface="Arial Unicode MS" pitchFamily="50" charset="-128"/>
                  <a:cs typeface="Arial Unicode MS" pitchFamily="50" charset="-128"/>
                </a:rPr>
                <a:t>・  </a:t>
              </a:r>
              <a:r>
                <a:rPr lang="en-US" altLang="ja-JP" sz="1100" dirty="0">
                  <a:latin typeface="Arial Unicode MS" pitchFamily="50" charset="-128"/>
                  <a:ea typeface="Arial Unicode MS" pitchFamily="50" charset="-128"/>
                  <a:cs typeface="Arial Unicode MS" pitchFamily="50" charset="-128"/>
                </a:rPr>
                <a:t>Aqueous systems in </a:t>
              </a:r>
              <a:r>
                <a:rPr lang="en-US" altLang="ja-JP" sz="1100" dirty="0" smtClean="0">
                  <a:latin typeface="Arial Unicode MS" pitchFamily="50" charset="-128"/>
                  <a:ea typeface="Arial Unicode MS" pitchFamily="50" charset="-128"/>
                  <a:cs typeface="Arial Unicode MS" pitchFamily="50" charset="-128"/>
                </a:rPr>
                <a:t>organs</a:t>
              </a:r>
            </a:p>
            <a:p>
              <a:pPr fontAlgn="base">
                <a:spcBef>
                  <a:spcPct val="0"/>
                </a:spcBef>
                <a:spcAft>
                  <a:spcPct val="0"/>
                </a:spcAft>
              </a:pPr>
              <a:r>
                <a:rPr lang="ja-JP" altLang="en-US" sz="1100" dirty="0">
                  <a:latin typeface="Arial Unicode MS" pitchFamily="50" charset="-128"/>
                  <a:ea typeface="Arial Unicode MS" pitchFamily="50" charset="-128"/>
                  <a:cs typeface="Arial Unicode MS" pitchFamily="50" charset="-128"/>
                </a:rPr>
                <a:t>・  </a:t>
              </a:r>
              <a:r>
                <a:rPr lang="en-US" altLang="ja-JP" sz="1100" dirty="0">
                  <a:latin typeface="Arial Unicode MS" pitchFamily="50" charset="-128"/>
                  <a:ea typeface="Arial Unicode MS" pitchFamily="50" charset="-128"/>
                  <a:cs typeface="Arial Unicode MS" pitchFamily="50" charset="-128"/>
                </a:rPr>
                <a:t>Aqueous systems in </a:t>
              </a:r>
              <a:r>
                <a:rPr lang="en-US" altLang="ja-JP" sz="1100" dirty="0" smtClean="0">
                  <a:latin typeface="Arial Unicode MS" pitchFamily="50" charset="-128"/>
                  <a:ea typeface="Arial Unicode MS" pitchFamily="50" charset="-128"/>
                  <a:cs typeface="Arial Unicode MS" pitchFamily="50" charset="-128"/>
                </a:rPr>
                <a:t>whole body</a:t>
              </a:r>
              <a:endParaRPr lang="en-US" altLang="ja-JP" sz="1100" dirty="0">
                <a:latin typeface="Arial Unicode MS" pitchFamily="50" charset="-128"/>
                <a:ea typeface="Arial Unicode MS" pitchFamily="50" charset="-128"/>
                <a:cs typeface="Arial Unicode MS" pitchFamily="50" charset="-128"/>
              </a:endParaRPr>
            </a:p>
            <a:p>
              <a:pPr lvl="0" fontAlgn="base">
                <a:spcBef>
                  <a:spcPct val="0"/>
                </a:spcBef>
                <a:spcAft>
                  <a:spcPct val="0"/>
                </a:spcAft>
              </a:pPr>
              <a:endParaRPr lang="en-US" altLang="ja-JP" sz="1100" dirty="0">
                <a:latin typeface="Arial Unicode MS" pitchFamily="50" charset="-128"/>
                <a:ea typeface="Arial Unicode MS" pitchFamily="50" charset="-128"/>
                <a:cs typeface="Arial Unicode MS" pitchFamily="50" charset="-128"/>
              </a:endParaRPr>
            </a:p>
            <a:p>
              <a:pPr fontAlgn="base">
                <a:spcBef>
                  <a:spcPct val="0"/>
                </a:spcBef>
                <a:spcAft>
                  <a:spcPct val="0"/>
                </a:spcAft>
              </a:pPr>
              <a:endParaRPr lang="en-US" altLang="ja-JP" sz="1100" dirty="0">
                <a:latin typeface="Arial Unicode MS" pitchFamily="50" charset="-128"/>
                <a:ea typeface="Arial Unicode MS" pitchFamily="50" charset="-128"/>
                <a:cs typeface="Arial Unicode MS"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altLang="ja-JP" sz="1100" dirty="0" smtClean="0">
                <a:latin typeface="Arial Unicode MS" pitchFamily="50" charset="-128"/>
                <a:ea typeface="Arial Unicode MS" pitchFamily="50" charset="-128"/>
                <a:cs typeface="Arial Unicode MS" pitchFamily="50" charset="-128"/>
              </a:endParaRPr>
            </a:p>
          </p:txBody>
        </p:sp>
        <p:sp>
          <p:nvSpPr>
            <p:cNvPr id="2063" name="Oval 15"/>
            <p:cNvSpPr>
              <a:spLocks noChangeArrowheads="1"/>
            </p:cNvSpPr>
            <p:nvPr/>
          </p:nvSpPr>
          <p:spPr bwMode="auto">
            <a:xfrm>
              <a:off x="4642" y="2556"/>
              <a:ext cx="1531" cy="537"/>
            </a:xfrm>
            <a:prstGeom prst="ellipse">
              <a:avLst/>
            </a:prstGeom>
            <a:solidFill>
              <a:srgbClr val="FFCCFF"/>
            </a:solidFill>
            <a:ln w="9525">
              <a:noFill/>
              <a:round/>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dirty="0" smtClean="0">
                  <a:ln>
                    <a:noFill/>
                  </a:ln>
                  <a:solidFill>
                    <a:schemeClr val="tx1"/>
                  </a:solidFill>
                  <a:effectLst/>
                  <a:latin typeface="Arial" pitchFamily="34" charset="0"/>
                  <a:ea typeface="Arial Unicode MS" pitchFamily="50" charset="-128"/>
                  <a:cs typeface="ＭＳ Ｐゴシック" pitchFamily="50" charset="-128"/>
                </a:rPr>
                <a:t>GOAL</a:t>
              </a:r>
              <a:endParaRPr kumimoji="1" lang="ja-JP" altLang="ja-JP" sz="16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064" name="AutoShape 16"/>
            <p:cNvSpPr>
              <a:spLocks noChangeArrowheads="1"/>
            </p:cNvSpPr>
            <p:nvPr/>
          </p:nvSpPr>
          <p:spPr bwMode="auto">
            <a:xfrm rot="5400000">
              <a:off x="4190" y="4294"/>
              <a:ext cx="681" cy="246"/>
            </a:xfrm>
            <a:prstGeom prst="upArrow">
              <a:avLst>
                <a:gd name="adj1" fmla="val 48787"/>
                <a:gd name="adj2" fmla="val 58824"/>
              </a:avLst>
            </a:prstGeom>
            <a:solidFill>
              <a:srgbClr val="00B0F0"/>
            </a:solidFill>
            <a:ln w="9525">
              <a:noFill/>
              <a:miter lim="800000"/>
              <a:headEnd/>
              <a:tailEnd/>
            </a:ln>
          </p:spPr>
          <p:txBody>
            <a:bodyPr vert="eaVert" wrap="square" lIns="74295" tIns="8890" rIns="74295" bIns="8890" numCol="1" anchor="t" anchorCtr="0" compatLnSpc="1">
              <a:prstTxWarp prst="textNoShape">
                <a:avLst/>
              </a:prstTxWarp>
            </a:bodyPr>
            <a:lstStyle/>
            <a:p>
              <a:endParaRPr lang="ja-JP" altLang="en-US"/>
            </a:p>
          </p:txBody>
        </p:sp>
        <p:sp>
          <p:nvSpPr>
            <p:cNvPr id="2065" name="AutoShape 17"/>
            <p:cNvSpPr>
              <a:spLocks noChangeArrowheads="1"/>
            </p:cNvSpPr>
            <p:nvPr/>
          </p:nvSpPr>
          <p:spPr bwMode="auto">
            <a:xfrm>
              <a:off x="1539" y="2315"/>
              <a:ext cx="496" cy="4542"/>
            </a:xfrm>
            <a:prstGeom prst="roundRect">
              <a:avLst>
                <a:gd name="adj" fmla="val 16667"/>
              </a:avLst>
            </a:prstGeom>
            <a:gradFill rotWithShape="1">
              <a:gsLst>
                <a:gs pos="0">
                  <a:srgbClr val="FFFFFF"/>
                </a:gs>
                <a:gs pos="100000">
                  <a:srgbClr val="CCECFF"/>
                </a:gs>
              </a:gsLst>
              <a:path path="shape">
                <a:fillToRect l="50000" t="50000" r="50000" b="50000"/>
              </a:path>
            </a:gradFill>
            <a:ln w="9525">
              <a:solidFill>
                <a:srgbClr val="92CDDC"/>
              </a:solidFill>
              <a:round/>
              <a:headEnd/>
              <a:tailEnd/>
            </a:ln>
          </p:spPr>
          <p:txBody>
            <a:bodyPr vert="eaVert"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ja-JP" b="1" dirty="0" smtClean="0">
                  <a:latin typeface="Arial Unicode MS" pitchFamily="50" charset="-128"/>
                  <a:ea typeface="Arial Unicode MS" pitchFamily="50" charset="-128"/>
                  <a:cs typeface="Arial Unicode MS" pitchFamily="50" charset="-128"/>
                </a:rPr>
                <a:t>Data Analysis</a:t>
              </a:r>
              <a:endParaRPr kumimoji="1" lang="ja-JP" b="0"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endParaRPr>
            </a:p>
          </p:txBody>
        </p:sp>
        <p:sp>
          <p:nvSpPr>
            <p:cNvPr id="2066" name="AutoShape 18"/>
            <p:cNvSpPr>
              <a:spLocks noChangeArrowheads="1"/>
            </p:cNvSpPr>
            <p:nvPr/>
          </p:nvSpPr>
          <p:spPr bwMode="auto">
            <a:xfrm>
              <a:off x="6399" y="6697"/>
              <a:ext cx="3501" cy="456"/>
            </a:xfrm>
            <a:prstGeom prst="roundRect">
              <a:avLst>
                <a:gd name="adj" fmla="val 16667"/>
              </a:avLst>
            </a:prstGeom>
            <a:gradFill rotWithShape="1">
              <a:gsLst>
                <a:gs pos="0">
                  <a:srgbClr val="FFFFFF"/>
                </a:gs>
                <a:gs pos="100000">
                  <a:srgbClr val="FFE1FF"/>
                </a:gs>
              </a:gsLst>
              <a:path path="shape">
                <a:fillToRect l="50000" t="50000" r="50000" b="50000"/>
              </a:path>
            </a:gradFill>
            <a:ln w="9525">
              <a:solidFill>
                <a:srgbClr val="FF9999"/>
              </a:solidFill>
              <a:round/>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rPr>
                <a:t>Applying in various fields</a:t>
              </a:r>
              <a:endParaRPr kumimoji="1" lang="ja-JP"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067" name="AutoShape 19"/>
            <p:cNvSpPr>
              <a:spLocks noChangeArrowheads="1"/>
            </p:cNvSpPr>
            <p:nvPr/>
          </p:nvSpPr>
          <p:spPr bwMode="auto">
            <a:xfrm rot="5400000">
              <a:off x="5928" y="4177"/>
              <a:ext cx="957" cy="401"/>
            </a:xfrm>
            <a:prstGeom prst="upArrow">
              <a:avLst>
                <a:gd name="adj1" fmla="val 48787"/>
                <a:gd name="adj2" fmla="val 58824"/>
              </a:avLst>
            </a:prstGeom>
            <a:solidFill>
              <a:srgbClr val="FF9999"/>
            </a:solidFill>
            <a:ln w="9525">
              <a:noFill/>
              <a:miter lim="800000"/>
              <a:headEnd/>
              <a:tailEnd/>
            </a:ln>
          </p:spPr>
          <p:txBody>
            <a:bodyPr vert="eaVert" wrap="square" lIns="74295" tIns="8890" rIns="74295" bIns="8890" numCol="1" anchor="t" anchorCtr="0" compatLnSpc="1">
              <a:prstTxWarp prst="textNoShape">
                <a:avLst/>
              </a:prstTxWarp>
            </a:bodyPr>
            <a:lstStyle/>
            <a:p>
              <a:endParaRPr lang="ja-JP" altLang="en-US"/>
            </a:p>
          </p:txBody>
        </p:sp>
        <p:grpSp>
          <p:nvGrpSpPr>
            <p:cNvPr id="4" name="Group 20"/>
            <p:cNvGrpSpPr>
              <a:grpSpLocks/>
            </p:cNvGrpSpPr>
            <p:nvPr/>
          </p:nvGrpSpPr>
          <p:grpSpPr bwMode="auto">
            <a:xfrm>
              <a:off x="2396" y="74"/>
              <a:ext cx="5107" cy="1839"/>
              <a:chOff x="2396" y="74"/>
              <a:chExt cx="5107" cy="1839"/>
            </a:xfrm>
          </p:grpSpPr>
          <p:sp>
            <p:nvSpPr>
              <p:cNvPr id="2069" name="Rectangle 21"/>
              <p:cNvSpPr>
                <a:spLocks noChangeArrowheads="1"/>
              </p:cNvSpPr>
              <p:nvPr/>
            </p:nvSpPr>
            <p:spPr bwMode="auto">
              <a:xfrm>
                <a:off x="2396" y="74"/>
                <a:ext cx="5107" cy="1839"/>
              </a:xfrm>
              <a:prstGeom prst="rect">
                <a:avLst/>
              </a:prstGeom>
              <a:solidFill>
                <a:srgbClr val="CCFFCC"/>
              </a:solidFill>
              <a:ln w="9525">
                <a:no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2070" name="Text Box 22"/>
              <p:cNvSpPr txBox="1">
                <a:spLocks noChangeArrowheads="1"/>
              </p:cNvSpPr>
              <p:nvPr/>
            </p:nvSpPr>
            <p:spPr bwMode="auto">
              <a:xfrm>
                <a:off x="4483" y="1481"/>
                <a:ext cx="1470" cy="4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altLang="ja-JP" sz="1050" dirty="0" smtClean="0">
                    <a:latin typeface="Arial Unicode MS" pitchFamily="50" charset="-128"/>
                    <a:ea typeface="Arial Unicode MS" pitchFamily="50" charset="-128"/>
                    <a:cs typeface="ＭＳ Ｐゴシック" pitchFamily="50" charset="-128"/>
                  </a:rPr>
                  <a:t>UV</a:t>
                </a:r>
                <a:r>
                  <a:rPr kumimoji="1" lang="en-US" altLang="ja-JP" sz="1050" b="0" i="0" u="none" strike="noStrike" cap="none" normalizeH="0" baseline="0" dirty="0" smtClean="0">
                    <a:ln>
                      <a:noFill/>
                    </a:ln>
                    <a:solidFill>
                      <a:schemeClr val="tx1"/>
                    </a:solidFill>
                    <a:effectLst/>
                    <a:latin typeface="Arial Unicode MS" pitchFamily="50" charset="-128"/>
                    <a:ea typeface="Arial Unicode MS" pitchFamily="50" charset="-128"/>
                    <a:cs typeface="ＭＳ Ｐゴシック" pitchFamily="50" charset="-128"/>
                  </a:rPr>
                  <a:t>―</a:t>
                </a:r>
                <a:r>
                  <a:rPr lang="en-US" altLang="ja-JP" sz="1050" dirty="0" smtClean="0">
                    <a:latin typeface="Arial Unicode MS" pitchFamily="50" charset="-128"/>
                    <a:ea typeface="Arial Unicode MS" pitchFamily="50" charset="-128"/>
                    <a:cs typeface="ＭＳ Ｐゴシック" pitchFamily="50" charset="-128"/>
                  </a:rPr>
                  <a:t>VIS</a:t>
                </a:r>
                <a:r>
                  <a:rPr kumimoji="1" lang="en-US" altLang="ja-JP" sz="1050" b="0" i="0" u="none" strike="noStrike" cap="none" normalizeH="0" baseline="0" dirty="0" smtClean="0">
                    <a:ln>
                      <a:noFill/>
                    </a:ln>
                    <a:solidFill>
                      <a:schemeClr val="tx1"/>
                    </a:solidFill>
                    <a:effectLst/>
                    <a:latin typeface="Arial Unicode MS" pitchFamily="50" charset="-128"/>
                    <a:ea typeface="Arial Unicode MS" pitchFamily="50" charset="-128"/>
                    <a:cs typeface="ＭＳ Ｐゴシック" pitchFamily="50" charset="-128"/>
                  </a:rPr>
                  <a:t>―</a:t>
                </a:r>
                <a:r>
                  <a:rPr lang="en-US" altLang="ja-JP" sz="1050" dirty="0" smtClean="0">
                    <a:latin typeface="Arial Unicode MS" pitchFamily="50" charset="-128"/>
                    <a:ea typeface="Arial Unicode MS" pitchFamily="50" charset="-128"/>
                    <a:cs typeface="ＭＳ Ｐゴシック" pitchFamily="50" charset="-128"/>
                  </a:rPr>
                  <a:t>IR</a:t>
                </a:r>
                <a:endParaRPr kumimoji="1" lang="ja-JP" sz="105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2071" name="Picture 23" descr="MP900444791[1]"/>
              <p:cNvPicPr>
                <a:picLocks noChangeAspect="1" noChangeArrowheads="1"/>
              </p:cNvPicPr>
              <p:nvPr/>
            </p:nvPicPr>
            <p:blipFill>
              <a:blip r:embed="rId2" cstate="print"/>
              <a:srcRect/>
              <a:stretch>
                <a:fillRect/>
              </a:stretch>
            </p:blipFill>
            <p:spPr bwMode="auto">
              <a:xfrm>
                <a:off x="2671" y="369"/>
                <a:ext cx="919" cy="1366"/>
              </a:xfrm>
              <a:prstGeom prst="rect">
                <a:avLst/>
              </a:prstGeom>
              <a:noFill/>
            </p:spPr>
          </p:pic>
          <p:sp>
            <p:nvSpPr>
              <p:cNvPr id="2072" name="AutoShape 24"/>
              <p:cNvSpPr>
                <a:spLocks noChangeArrowheads="1"/>
              </p:cNvSpPr>
              <p:nvPr/>
            </p:nvSpPr>
            <p:spPr bwMode="auto">
              <a:xfrm>
                <a:off x="6325" y="507"/>
                <a:ext cx="883" cy="1205"/>
              </a:xfrm>
              <a:prstGeom prst="roundRect">
                <a:avLst>
                  <a:gd name="adj" fmla="val 16667"/>
                </a:avLst>
              </a:prstGeom>
              <a:solidFill>
                <a:srgbClr val="FFCCCC"/>
              </a:solidFill>
              <a:ln w="9525">
                <a:solidFill>
                  <a:srgbClr val="FF9999"/>
                </a:solidFill>
                <a:round/>
                <a:headEnd/>
                <a:tailEnd/>
              </a:ln>
            </p:spPr>
            <p:txBody>
              <a:bodyPr vert="horz" wrap="square" lIns="74295" tIns="8890" rIns="74295" bIns="88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nvGrpSpPr>
              <p:cNvPr id="5" name="Group 25"/>
              <p:cNvGrpSpPr>
                <a:grpSpLocks/>
              </p:cNvGrpSpPr>
              <p:nvPr/>
            </p:nvGrpSpPr>
            <p:grpSpPr bwMode="auto">
              <a:xfrm>
                <a:off x="3607" y="929"/>
                <a:ext cx="2689" cy="608"/>
                <a:chOff x="3346" y="4679"/>
                <a:chExt cx="1657" cy="503"/>
              </a:xfrm>
            </p:grpSpPr>
            <p:sp>
              <p:nvSpPr>
                <p:cNvPr id="2074" name="Rectangle 26"/>
                <p:cNvSpPr>
                  <a:spLocks noChangeArrowheads="1"/>
                </p:cNvSpPr>
                <p:nvPr/>
              </p:nvSpPr>
              <p:spPr bwMode="auto">
                <a:xfrm>
                  <a:off x="3346" y="4679"/>
                  <a:ext cx="1657" cy="432"/>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2075" name="Rectangle 27"/>
                <p:cNvSpPr>
                  <a:spLocks noChangeArrowheads="1"/>
                </p:cNvSpPr>
                <p:nvPr/>
              </p:nvSpPr>
              <p:spPr bwMode="auto">
                <a:xfrm>
                  <a:off x="4342" y="4679"/>
                  <a:ext cx="152" cy="432"/>
                </a:xfrm>
                <a:prstGeom prst="rect">
                  <a:avLst/>
                </a:prstGeom>
                <a:solidFill>
                  <a:srgbClr val="FFFFFF"/>
                </a:solidFill>
                <a:ln w="9525">
                  <a:solidFill>
                    <a:srgbClr val="000000"/>
                  </a:solidFill>
                  <a:prstDash val="sysDot"/>
                  <a:miter lim="800000"/>
                  <a:headEnd/>
                  <a:tailEnd/>
                </a:ln>
              </p:spPr>
              <p:txBody>
                <a:bodyPr vert="horz" wrap="square" lIns="74295" tIns="8890" rIns="74295" bIns="88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076" name="Text Box 28"/>
                <p:cNvSpPr txBox="1">
                  <a:spLocks noChangeArrowheads="1"/>
                </p:cNvSpPr>
                <p:nvPr/>
              </p:nvSpPr>
              <p:spPr bwMode="auto">
                <a:xfrm>
                  <a:off x="4212" y="4750"/>
                  <a:ext cx="555" cy="4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FF0066"/>
                      </a:solidFill>
                      <a:effectLst/>
                      <a:latin typeface="Arial" pitchFamily="34" charset="0"/>
                      <a:ea typeface="ＭＳ Ｐゴシック" pitchFamily="50" charset="-128"/>
                      <a:cs typeface="ＭＳ Ｐゴシック" pitchFamily="50" charset="-128"/>
                    </a:rPr>
                    <a:t>NIRS</a:t>
                  </a:r>
                  <a:endParaRPr kumimoji="1" lang="ja-JP" sz="1400" b="1" i="0" u="none" strike="noStrike" cap="none" normalizeH="0" baseline="0" dirty="0" smtClean="0">
                    <a:ln>
                      <a:noFill/>
                    </a:ln>
                    <a:solidFill>
                      <a:srgbClr val="FF0066"/>
                    </a:solidFill>
                    <a:effectLst/>
                    <a:latin typeface="Arial" pitchFamily="34" charset="0"/>
                    <a:ea typeface="ＭＳ Ｐゴシック" pitchFamily="50" charset="-128"/>
                    <a:cs typeface="ＭＳ Ｐゴシック" pitchFamily="50" charset="-128"/>
                  </a:endParaRPr>
                </a:p>
              </p:txBody>
            </p:sp>
          </p:grpSp>
          <p:sp>
            <p:nvSpPr>
              <p:cNvPr id="2077" name="Text Box 29"/>
              <p:cNvSpPr txBox="1">
                <a:spLocks noChangeArrowheads="1"/>
              </p:cNvSpPr>
              <p:nvPr/>
            </p:nvSpPr>
            <p:spPr bwMode="auto">
              <a:xfrm>
                <a:off x="2747" y="369"/>
                <a:ext cx="906" cy="4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altLang="ja-JP" sz="1600" b="1" dirty="0" smtClean="0">
                    <a:solidFill>
                      <a:srgbClr val="FFCCFF"/>
                    </a:solidFill>
                    <a:latin typeface="Arial Unicode MS" pitchFamily="50" charset="-128"/>
                    <a:ea typeface="Arial Unicode MS" pitchFamily="50" charset="-128"/>
                    <a:cs typeface="Arial Unicode MS" pitchFamily="50" charset="-128"/>
                  </a:rPr>
                  <a:t>Water</a:t>
                </a:r>
                <a:endParaRPr kumimoji="1" lang="ja-JP" sz="1600" b="0" i="0" u="none" strike="noStrike" cap="none" normalizeH="0" baseline="0" dirty="0" smtClean="0">
                  <a:ln>
                    <a:noFill/>
                  </a:ln>
                  <a:solidFill>
                    <a:schemeClr val="tx1"/>
                  </a:solidFill>
                  <a:effectLst/>
                  <a:latin typeface="Arial Unicode MS" pitchFamily="50" charset="-128"/>
                  <a:ea typeface="Arial Unicode MS" pitchFamily="50" charset="-128"/>
                  <a:cs typeface="Arial Unicode MS" pitchFamily="50" charset="-128"/>
                </a:endParaRPr>
              </a:p>
            </p:txBody>
          </p:sp>
          <p:pic>
            <p:nvPicPr>
              <p:cNvPr id="2078" name="Picture 30" descr="MC900441964[1]"/>
              <p:cNvPicPr>
                <a:picLocks noChangeAspect="1" noChangeArrowheads="1"/>
              </p:cNvPicPr>
              <p:nvPr/>
            </p:nvPicPr>
            <p:blipFill>
              <a:blip r:embed="rId3" cstate="print"/>
              <a:srcRect/>
              <a:stretch>
                <a:fillRect/>
              </a:stretch>
            </p:blipFill>
            <p:spPr bwMode="auto">
              <a:xfrm>
                <a:off x="5389" y="554"/>
                <a:ext cx="755" cy="253"/>
              </a:xfrm>
              <a:prstGeom prst="rect">
                <a:avLst/>
              </a:prstGeom>
              <a:noFill/>
            </p:spPr>
          </p:pic>
          <p:pic>
            <p:nvPicPr>
              <p:cNvPr id="2079" name="Picture 31" descr="MC900441964[1]"/>
              <p:cNvPicPr>
                <a:picLocks noChangeAspect="1" noChangeArrowheads="1"/>
              </p:cNvPicPr>
              <p:nvPr/>
            </p:nvPicPr>
            <p:blipFill>
              <a:blip r:embed="rId3" cstate="print"/>
              <a:srcRect/>
              <a:stretch>
                <a:fillRect/>
              </a:stretch>
            </p:blipFill>
            <p:spPr bwMode="auto">
              <a:xfrm rot="10800000">
                <a:off x="3577" y="554"/>
                <a:ext cx="755" cy="252"/>
              </a:xfrm>
              <a:prstGeom prst="rect">
                <a:avLst/>
              </a:prstGeom>
              <a:noFill/>
            </p:spPr>
          </p:pic>
          <p:sp>
            <p:nvSpPr>
              <p:cNvPr id="2080" name="Text Box 32"/>
              <p:cNvSpPr txBox="1">
                <a:spLocks noChangeArrowheads="1"/>
              </p:cNvSpPr>
              <p:nvPr/>
            </p:nvSpPr>
            <p:spPr bwMode="auto">
              <a:xfrm>
                <a:off x="6229" y="566"/>
                <a:ext cx="1052" cy="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rPr>
                  <a:t>Bio</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ja-JP" sz="1400" dirty="0" smtClean="0">
                    <a:latin typeface="Arial" pitchFamily="34" charset="0"/>
                    <a:ea typeface="ＭＳ Ｐゴシック" pitchFamily="50" charset="-128"/>
                    <a:cs typeface="ＭＳ Ｐゴシック" pitchFamily="50" charset="-128"/>
                  </a:rPr>
                  <a:t>Aqueous System</a:t>
                </a:r>
                <a:endParaRPr kumimoji="1" lang="ja-JP" sz="14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081" name="AutoShape 33"/>
              <p:cNvSpPr>
                <a:spLocks noChangeArrowheads="1"/>
              </p:cNvSpPr>
              <p:nvPr/>
            </p:nvSpPr>
            <p:spPr bwMode="auto">
              <a:xfrm>
                <a:off x="4332" y="91"/>
                <a:ext cx="1016" cy="952"/>
              </a:xfrm>
              <a:prstGeom prst="sun">
                <a:avLst>
                  <a:gd name="adj" fmla="val 25000"/>
                </a:avLst>
              </a:prstGeom>
              <a:gradFill rotWithShape="1">
                <a:gsLst>
                  <a:gs pos="0">
                    <a:srgbClr val="FFC000"/>
                  </a:gs>
                  <a:gs pos="100000">
                    <a:srgbClr val="FFFF99"/>
                  </a:gs>
                </a:gsLst>
                <a:path path="rect">
                  <a:fillToRect l="50000" t="50000" r="50000" b="50000"/>
                </a:path>
              </a:gradFill>
              <a:ln w="9525">
                <a:solidFill>
                  <a:srgbClr val="FFC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2082" name="Text Box 34"/>
              <p:cNvSpPr txBox="1">
                <a:spLocks noChangeArrowheads="1"/>
              </p:cNvSpPr>
              <p:nvPr/>
            </p:nvSpPr>
            <p:spPr bwMode="auto">
              <a:xfrm>
                <a:off x="4559" y="369"/>
                <a:ext cx="679" cy="5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rPr>
                  <a:t>Sun</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sp>
          <p:nvSpPr>
            <p:cNvPr id="2085" name="AutoShape 37"/>
            <p:cNvSpPr>
              <a:spLocks noChangeArrowheads="1"/>
            </p:cNvSpPr>
            <p:nvPr/>
          </p:nvSpPr>
          <p:spPr bwMode="auto">
            <a:xfrm rot="10800000">
              <a:off x="3171" y="4303"/>
              <a:ext cx="364" cy="228"/>
            </a:xfrm>
            <a:prstGeom prst="upArrow">
              <a:avLst>
                <a:gd name="adj1" fmla="val 49880"/>
                <a:gd name="adj2" fmla="val 43463"/>
              </a:avLst>
            </a:prstGeom>
            <a:solidFill>
              <a:srgbClr val="00B0F0"/>
            </a:solidFill>
            <a:ln w="9525">
              <a:noFill/>
              <a:miter lim="800000"/>
              <a:headEnd/>
              <a:tailEnd/>
            </a:ln>
          </p:spPr>
          <p:txBody>
            <a:bodyPr vert="eaVert" wrap="square" lIns="74295" tIns="8890" rIns="74295" bIns="8890" numCol="1" anchor="t" anchorCtr="0" compatLnSpc="1">
              <a:prstTxWarp prst="textNoShape">
                <a:avLst/>
              </a:prstTxWarp>
            </a:bodyPr>
            <a:lstStyle/>
            <a:p>
              <a:endParaRPr lang="ja-JP" altLang="en-US"/>
            </a:p>
          </p:txBody>
        </p:sp>
        <p:grpSp>
          <p:nvGrpSpPr>
            <p:cNvPr id="6" name="Group 38"/>
            <p:cNvGrpSpPr>
              <a:grpSpLocks/>
            </p:cNvGrpSpPr>
            <p:nvPr/>
          </p:nvGrpSpPr>
          <p:grpSpPr bwMode="auto">
            <a:xfrm>
              <a:off x="2336" y="-1280"/>
              <a:ext cx="5167" cy="1204"/>
              <a:chOff x="2128" y="5567"/>
              <a:chExt cx="4773" cy="1158"/>
            </a:xfrm>
          </p:grpSpPr>
          <p:sp>
            <p:nvSpPr>
              <p:cNvPr id="2087" name="AutoShape 39"/>
              <p:cNvSpPr>
                <a:spLocks noChangeArrowheads="1"/>
              </p:cNvSpPr>
              <p:nvPr/>
            </p:nvSpPr>
            <p:spPr bwMode="auto">
              <a:xfrm>
                <a:off x="2128" y="5567"/>
                <a:ext cx="4773" cy="1158"/>
              </a:xfrm>
              <a:prstGeom prst="star32">
                <a:avLst>
                  <a:gd name="adj" fmla="val 22895"/>
                </a:avLst>
              </a:prstGeom>
              <a:gradFill rotWithShape="1">
                <a:gsLst>
                  <a:gs pos="0">
                    <a:srgbClr val="FFFFCC"/>
                  </a:gs>
                  <a:gs pos="100000">
                    <a:srgbClr val="FFFF99"/>
                  </a:gs>
                </a:gsLst>
                <a:path path="shape">
                  <a:fillToRect l="50000" t="50000" r="50000" b="50000"/>
                </a:path>
              </a:gradFill>
              <a:ln w="9525">
                <a:solidFill>
                  <a:srgbClr val="FFC000"/>
                </a:solidFill>
                <a:miter lim="800000"/>
                <a:headEnd/>
                <a:tailEnd/>
              </a:ln>
            </p:spPr>
            <p:txBody>
              <a:bodyPr vert="horz" wrap="square" lIns="74295" tIns="8890" rIns="74295" bIns="88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088" name="Text Box 40"/>
              <p:cNvSpPr txBox="1">
                <a:spLocks noChangeArrowheads="1"/>
              </p:cNvSpPr>
              <p:nvPr/>
            </p:nvSpPr>
            <p:spPr bwMode="auto">
              <a:xfrm>
                <a:off x="3426" y="5950"/>
                <a:ext cx="2323" cy="3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500"/>
                  </a:spcAft>
                  <a:buClrTx/>
                  <a:buSzTx/>
                  <a:buFontTx/>
                  <a:buNone/>
                  <a:tabLst/>
                </a:pPr>
                <a:r>
                  <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rPr>
                  <a:t>Perturbations</a:t>
                </a:r>
              </a:p>
              <a:p>
                <a:pPr marL="0" marR="0" lvl="0" indent="0" algn="l" defTabSz="914400" rtl="0" eaLnBrk="1" fontAlgn="base" latinLnBrk="0" hangingPunct="1">
                  <a:lnSpc>
                    <a:spcPct val="100000"/>
                  </a:lnSpc>
                  <a:spcBef>
                    <a:spcPts val="500"/>
                  </a:spcBef>
                  <a:spcAft>
                    <a:spcPts val="500"/>
                  </a:spcAft>
                  <a:buClrTx/>
                  <a:buSzTx/>
                  <a:buFontTx/>
                  <a:buNone/>
                  <a:tabLst/>
                </a:pP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grpSp>
      <p:pic>
        <p:nvPicPr>
          <p:cNvPr id="43" name="Picture 36"/>
          <p:cNvPicPr>
            <a:picLocks noChangeAspect="1" noChangeArrowheads="1"/>
          </p:cNvPicPr>
          <p:nvPr/>
        </p:nvPicPr>
        <p:blipFill>
          <a:blip r:embed="rId4" cstate="print"/>
          <a:srcRect/>
          <a:stretch>
            <a:fillRect/>
          </a:stretch>
        </p:blipFill>
        <p:spPr bwMode="auto">
          <a:xfrm>
            <a:off x="5352453" y="836712"/>
            <a:ext cx="306316" cy="504056"/>
          </a:xfrm>
          <a:prstGeom prst="rect">
            <a:avLst/>
          </a:prstGeom>
          <a:noFill/>
        </p:spPr>
      </p:pic>
      <p:pic>
        <p:nvPicPr>
          <p:cNvPr id="44" name="Picture 36"/>
          <p:cNvPicPr>
            <a:picLocks noChangeAspect="1" noChangeArrowheads="1"/>
          </p:cNvPicPr>
          <p:nvPr/>
        </p:nvPicPr>
        <p:blipFill>
          <a:blip r:embed="rId4" cstate="print"/>
          <a:srcRect/>
          <a:stretch>
            <a:fillRect/>
          </a:stretch>
        </p:blipFill>
        <p:spPr bwMode="auto">
          <a:xfrm>
            <a:off x="1840623" y="836662"/>
            <a:ext cx="306316" cy="504056"/>
          </a:xfrm>
          <a:prstGeom prst="rect">
            <a:avLst/>
          </a:prstGeom>
          <a:noFill/>
        </p:spPr>
      </p:pic>
      <p:sp>
        <p:nvSpPr>
          <p:cNvPr id="46" name="右矢印 45"/>
          <p:cNvSpPr/>
          <p:nvPr/>
        </p:nvSpPr>
        <p:spPr>
          <a:xfrm rot="18130647">
            <a:off x="7667940" y="5195820"/>
            <a:ext cx="1331640" cy="288032"/>
          </a:xfrm>
          <a:prstGeom prst="rightArrow">
            <a:avLst/>
          </a:prstGeom>
          <a:gradFill flip="none" rotWithShape="1">
            <a:gsLst>
              <a:gs pos="0">
                <a:srgbClr val="FF99CC"/>
              </a:gs>
              <a:gs pos="50000">
                <a:srgbClr val="FFCCFF"/>
              </a:gs>
              <a:gs pos="100000">
                <a:schemeClr val="accent6">
                  <a:lumMod val="20000"/>
                  <a:lumOff val="80000"/>
                </a:schemeClr>
              </a:gs>
            </a:gsLst>
            <a:lin ang="2700000" scaled="1"/>
            <a:tileRect/>
          </a:gra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177373" y="3563724"/>
            <a:ext cx="2114681" cy="338554"/>
          </a:xfrm>
          <a:prstGeom prst="rect">
            <a:avLst/>
          </a:prstGeom>
          <a:noFill/>
        </p:spPr>
        <p:txBody>
          <a:bodyPr wrap="none" rtlCol="0">
            <a:spAutoFit/>
          </a:bodyPr>
          <a:lstStyle/>
          <a:p>
            <a:r>
              <a:rPr kumimoji="1" lang="en-US" altLang="ja-JP" sz="1600" b="1" dirty="0" smtClean="0"/>
              <a:t>Multivariate Analysis</a:t>
            </a:r>
            <a:endParaRPr kumimoji="1" lang="ja-JP" altLang="en-US" sz="1600" b="1" dirty="0"/>
          </a:p>
        </p:txBody>
      </p:sp>
      <p:sp>
        <p:nvSpPr>
          <p:cNvPr id="48" name="AutoShape 37"/>
          <p:cNvSpPr>
            <a:spLocks noChangeArrowheads="1"/>
          </p:cNvSpPr>
          <p:nvPr/>
        </p:nvSpPr>
        <p:spPr bwMode="auto">
          <a:xfrm rot="10800000">
            <a:off x="1979713" y="3815588"/>
            <a:ext cx="359453" cy="117467"/>
          </a:xfrm>
          <a:prstGeom prst="upArrow">
            <a:avLst>
              <a:gd name="adj1" fmla="val 49880"/>
              <a:gd name="adj2" fmla="val 43463"/>
            </a:avLst>
          </a:prstGeom>
          <a:solidFill>
            <a:srgbClr val="00B0F0"/>
          </a:solidFill>
          <a:ln w="9525">
            <a:noFill/>
            <a:miter lim="800000"/>
            <a:headEnd/>
            <a:tailEnd/>
          </a:ln>
        </p:spPr>
        <p:txBody>
          <a:bodyPr vert="eaVert" wrap="square" lIns="74295" tIns="8890" rIns="74295" bIns="8890" numCol="1" anchor="t" anchorCtr="0" compatLnSpc="1">
            <a:prstTxWarp prst="textNoShape">
              <a:avLst/>
            </a:prstTxWarp>
          </a:bodyPr>
          <a:lstStyle/>
          <a:p>
            <a:endParaRPr lang="ja-JP" altLang="en-US"/>
          </a:p>
        </p:txBody>
      </p:sp>
      <p:sp>
        <p:nvSpPr>
          <p:cNvPr id="49" name="Text Box 44"/>
          <p:cNvSpPr txBox="1">
            <a:spLocks noChangeArrowheads="1"/>
          </p:cNvSpPr>
          <p:nvPr/>
        </p:nvSpPr>
        <p:spPr bwMode="auto">
          <a:xfrm>
            <a:off x="35496" y="44624"/>
            <a:ext cx="87802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lang="en-US" altLang="ja-JP" sz="2800" b="1" dirty="0">
                <a:solidFill>
                  <a:schemeClr val="accent1"/>
                </a:solidFill>
                <a:latin typeface="+mj-lt"/>
              </a:rPr>
              <a:t>        </a:t>
            </a:r>
            <a:r>
              <a:rPr lang="en-US" altLang="ja-JP" sz="2800" b="1" dirty="0" smtClean="0">
                <a:solidFill>
                  <a:schemeClr val="bg1"/>
                </a:solidFill>
                <a:latin typeface="+mj-lt"/>
              </a:rPr>
              <a:t>AQUAPHOTOMICS</a:t>
            </a:r>
            <a:endParaRPr lang="en-US" altLang="ja-JP" sz="2800" b="1" dirty="0">
              <a:solidFill>
                <a:schemeClr val="bg1"/>
              </a:solidFill>
              <a:latin typeface="+mj-lt"/>
            </a:endParaRPr>
          </a:p>
        </p:txBody>
      </p:sp>
      <p:sp>
        <p:nvSpPr>
          <p:cNvPr id="7" name="日付プレースホルダー 6"/>
          <p:cNvSpPr>
            <a:spLocks noGrp="1"/>
          </p:cNvSpPr>
          <p:nvPr>
            <p:ph type="dt" sz="half" idx="10"/>
          </p:nvPr>
        </p:nvSpPr>
        <p:spPr/>
        <p:txBody>
          <a:bodyPr/>
          <a:lstStyle/>
          <a:p>
            <a:fld id="{59D9A430-5AFE-4143-8CFC-D6256E181A53}" type="datetime1">
              <a:rPr kumimoji="1" lang="ja-JP" altLang="en-US" smtClean="0"/>
              <a:t>2018/11/30</a:t>
            </a:fld>
            <a:endParaRPr kumimoji="1" lang="ja-JP" altLang="en-US"/>
          </a:p>
        </p:txBody>
      </p:sp>
      <p:sp>
        <p:nvSpPr>
          <p:cNvPr id="8" name="フッター プレースホルダー 7"/>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9" name="スライド番号プレースホルダー 8"/>
          <p:cNvSpPr>
            <a:spLocks noGrp="1"/>
          </p:cNvSpPr>
          <p:nvPr>
            <p:ph type="sldNum" sz="quarter" idx="12"/>
          </p:nvPr>
        </p:nvSpPr>
        <p:spPr/>
        <p:txBody>
          <a:bodyPr/>
          <a:lstStyle/>
          <a:p>
            <a:fld id="{9C767D48-2DB2-4028-BE83-41046148A226}" type="slidenum">
              <a:rPr kumimoji="1" lang="ja-JP" altLang="en-US" smtClean="0"/>
              <a:t>47</a:t>
            </a:fld>
            <a:endParaRPr kumimoji="1" lang="ja-JP" altLang="en-US"/>
          </a:p>
        </p:txBody>
      </p:sp>
    </p:spTree>
    <p:extLst>
      <p:ext uri="{BB962C8B-B14F-4D97-AF65-F5344CB8AC3E}">
        <p14:creationId xmlns:p14="http://schemas.microsoft.com/office/powerpoint/2010/main" val="4033742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ChangeArrowheads="1"/>
          </p:cNvSpPr>
          <p:nvPr>
            <p:ph type="body" orient="vert" idx="1"/>
          </p:nvPr>
        </p:nvSpPr>
        <p:spPr>
          <a:xfrm>
            <a:off x="6659563" y="0"/>
            <a:ext cx="2027237" cy="6858000"/>
          </a:xfrm>
        </p:spPr>
        <p:txBody>
          <a:bodyPr rtlCol="0">
            <a:normAutofit fontScale="70000" lnSpcReduction="20000"/>
          </a:bodyPr>
          <a:lstStyle/>
          <a:p>
            <a:pPr eaLnBrk="1" fontAlgn="auto" hangingPunct="1">
              <a:spcAft>
                <a:spcPts val="0"/>
              </a:spcAft>
              <a:buFontTx/>
              <a:buNone/>
              <a:defRPr/>
            </a:pPr>
            <a:r>
              <a:rPr lang="ja-JP" altLang="en-US" sz="6000" smtClean="0">
                <a:ea typeface="HG行書体" pitchFamily="65" charset="-128"/>
              </a:rPr>
              <a:t>水の音</a:t>
            </a:r>
          </a:p>
          <a:p>
            <a:pPr eaLnBrk="1" fontAlgn="auto" hangingPunct="1">
              <a:spcAft>
                <a:spcPts val="0"/>
              </a:spcAft>
              <a:buFontTx/>
              <a:buNone/>
              <a:defRPr/>
            </a:pPr>
            <a:r>
              <a:rPr lang="ja-JP" altLang="en-US" sz="6000" smtClean="0">
                <a:ea typeface="HG行書体" pitchFamily="65" charset="-128"/>
              </a:rPr>
              <a:t>　光の遊び</a:t>
            </a:r>
          </a:p>
          <a:p>
            <a:pPr eaLnBrk="1" fontAlgn="auto" hangingPunct="1">
              <a:spcAft>
                <a:spcPts val="0"/>
              </a:spcAft>
              <a:buFontTx/>
              <a:buNone/>
              <a:defRPr/>
            </a:pPr>
            <a:r>
              <a:rPr lang="ja-JP" altLang="en-US" sz="6000" smtClean="0">
                <a:ea typeface="HG行書体" pitchFamily="65" charset="-128"/>
              </a:rPr>
              <a:t>　　　生きている</a:t>
            </a:r>
          </a:p>
        </p:txBody>
      </p:sp>
      <p:sp>
        <p:nvSpPr>
          <p:cNvPr id="2" name="日付プレースホルダー 1"/>
          <p:cNvSpPr>
            <a:spLocks noGrp="1"/>
          </p:cNvSpPr>
          <p:nvPr>
            <p:ph type="dt" sz="half" idx="10"/>
          </p:nvPr>
        </p:nvSpPr>
        <p:spPr/>
        <p:txBody>
          <a:bodyPr/>
          <a:lstStyle/>
          <a:p>
            <a:fld id="{D7E605B1-5B4C-4DFD-81D6-D1B56AC9326C}" type="datetime1">
              <a:rPr kumimoji="1" lang="ja-JP" altLang="en-US" smtClean="0"/>
              <a:t>2018/11/30</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4" name="スライド番号プレースホルダー 3"/>
          <p:cNvSpPr>
            <a:spLocks noGrp="1"/>
          </p:cNvSpPr>
          <p:nvPr>
            <p:ph type="sldNum" sz="quarter" idx="12"/>
          </p:nvPr>
        </p:nvSpPr>
        <p:spPr/>
        <p:txBody>
          <a:bodyPr/>
          <a:lstStyle/>
          <a:p>
            <a:fld id="{05401AB5-A690-4BB7-8F80-238F9FA51F29}" type="slidenum">
              <a:rPr kumimoji="1" lang="ja-JP" altLang="en-US" smtClean="0"/>
              <a:t>48</a:t>
            </a:fld>
            <a:endParaRPr kumimoji="1" lang="ja-JP" altLang="en-US"/>
          </a:p>
        </p:txBody>
      </p:sp>
      <p:sp>
        <p:nvSpPr>
          <p:cNvPr id="103427" name="Text Box 3"/>
          <p:cNvSpPr txBox="1">
            <a:spLocks noChangeArrowheads="1"/>
          </p:cNvSpPr>
          <p:nvPr/>
        </p:nvSpPr>
        <p:spPr bwMode="auto">
          <a:xfrm>
            <a:off x="323850" y="3408363"/>
            <a:ext cx="5472113"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3200">
                <a:latin typeface="BrushScrD" pitchFamily="66" charset="0"/>
              </a:rPr>
              <a:t>Sound of a stream,</a:t>
            </a:r>
          </a:p>
          <a:p>
            <a:pPr eaLnBrk="1" hangingPunct="1"/>
            <a:r>
              <a:rPr lang="en-US" altLang="ja-JP" sz="3200">
                <a:latin typeface="BrushScrD" pitchFamily="66" charset="0"/>
              </a:rPr>
              <a:t>Sunlight dancing on waters,</a:t>
            </a:r>
          </a:p>
          <a:p>
            <a:pPr eaLnBrk="1" hangingPunct="1"/>
            <a:r>
              <a:rPr lang="en-US" altLang="ja-JP" sz="3200">
                <a:latin typeface="BrushScrD" pitchFamily="66" charset="0"/>
              </a:rPr>
              <a:t>Life wakes up again.</a:t>
            </a:r>
          </a:p>
          <a:p>
            <a:pPr eaLnBrk="1" hangingPunct="1"/>
            <a:endParaRPr lang="en-US" altLang="ja-JP" sz="2800">
              <a:latin typeface="BrushScrD" pitchFamily="66" charset="0"/>
            </a:endParaRPr>
          </a:p>
        </p:txBody>
      </p:sp>
      <p:sp>
        <p:nvSpPr>
          <p:cNvPr id="103428" name="Text Box 4"/>
          <p:cNvSpPr txBox="1">
            <a:spLocks noChangeArrowheads="1"/>
          </p:cNvSpPr>
          <p:nvPr/>
        </p:nvSpPr>
        <p:spPr bwMode="auto">
          <a:xfrm>
            <a:off x="323850" y="6381750"/>
            <a:ext cx="882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400" i="1">
                <a:latin typeface="BrushScrD" pitchFamily="66" charset="0"/>
              </a:rPr>
              <a:t>R. Tsenkova, 2004</a:t>
            </a:r>
          </a:p>
        </p:txBody>
      </p:sp>
    </p:spTree>
    <p:extLst>
      <p:ext uri="{BB962C8B-B14F-4D97-AF65-F5344CB8AC3E}">
        <p14:creationId xmlns:p14="http://schemas.microsoft.com/office/powerpoint/2010/main" val="1170716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descr="ripples-crystal-clear-blue-water-ripples-crystal-clear-water-on-white-background-abstract-illustration-animation-30fps-hd1080-seamless-loop_vyq5dljsg__M0000.png"/>
          <p:cNvPicPr>
            <a:picLocks noChangeAspect="1"/>
          </p:cNvPicPr>
          <p:nvPr/>
        </p:nvPicPr>
        <p:blipFill rotWithShape="1">
          <a:blip r:embed="rId4">
            <a:alphaModFix amt="70000"/>
            <a:extLst>
              <a:ext uri="{28A0092B-C50C-407E-A947-70E740481C1C}">
                <a14:useLocalDpi xmlns:a14="http://schemas.microsoft.com/office/drawing/2010/main" val="0"/>
              </a:ext>
            </a:extLst>
          </a:blip>
          <a:srcRect b="23079"/>
          <a:stretch/>
        </p:blipFill>
        <p:spPr>
          <a:xfrm>
            <a:off x="0" y="2897726"/>
            <a:ext cx="9144000" cy="3956400"/>
          </a:xfrm>
          <a:prstGeom prst="rect">
            <a:avLst/>
          </a:prstGeom>
        </p:spPr>
      </p:pic>
      <p:pic>
        <p:nvPicPr>
          <p:cNvPr id="13" name="Picture 6" descr="aquaphotomics_green small size.png"/>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8027090" y="5195113"/>
            <a:ext cx="1116910" cy="1796365"/>
          </a:xfrm>
          <a:prstGeom prst="rect">
            <a:avLst/>
          </a:prstGeom>
        </p:spPr>
      </p:pic>
      <p:graphicFrame>
        <p:nvGraphicFramePr>
          <p:cNvPr id="3074" name="Object 2"/>
          <p:cNvGraphicFramePr>
            <a:graphicFrameLocks noChangeAspect="1"/>
          </p:cNvGraphicFramePr>
          <p:nvPr/>
        </p:nvGraphicFramePr>
        <p:xfrm>
          <a:off x="395288" y="188913"/>
          <a:ext cx="4592637" cy="3440112"/>
        </p:xfrm>
        <a:graphic>
          <a:graphicData uri="http://schemas.openxmlformats.org/presentationml/2006/ole">
            <mc:AlternateContent xmlns:mc="http://schemas.openxmlformats.org/markup-compatibility/2006">
              <mc:Choice xmlns:v="urn:schemas-microsoft-com:vml" Requires="v">
                <p:oleObj spid="_x0000_s9222" name="スライド" r:id="rId6" imgW="4631278" imgH="3473247" progId="PowerPoint.Slide.8">
                  <p:embed/>
                </p:oleObj>
              </mc:Choice>
              <mc:Fallback>
                <p:oleObj name="スライド" r:id="rId6" imgW="4631278" imgH="3473247" progId="PowerPoint.Slid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188913"/>
                        <a:ext cx="4592637"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188" y="4005263"/>
            <a:ext cx="3889375"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3438" y="4005263"/>
            <a:ext cx="4319587"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5651500" y="5734050"/>
            <a:ext cx="20875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spcBef>
                <a:spcPct val="50000"/>
              </a:spcBef>
            </a:pPr>
            <a:r>
              <a:rPr lang="en-US" altLang="ja-JP">
                <a:latin typeface="Times New Roman" pitchFamily="18" charset="0"/>
              </a:rPr>
              <a:t>Order of segment</a:t>
            </a:r>
          </a:p>
        </p:txBody>
      </p:sp>
      <p:sp>
        <p:nvSpPr>
          <p:cNvPr id="3078" name="Text Box 6"/>
          <p:cNvSpPr txBox="1">
            <a:spLocks noChangeArrowheads="1"/>
          </p:cNvSpPr>
          <p:nvPr/>
        </p:nvSpPr>
        <p:spPr bwMode="auto">
          <a:xfrm>
            <a:off x="395288" y="6165850"/>
            <a:ext cx="8497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spcBef>
                <a:spcPct val="50000"/>
              </a:spcBef>
            </a:pPr>
            <a:r>
              <a:rPr lang="en-US" altLang="ja-JP" sz="2000" b="1">
                <a:latin typeface="Times New Roman" pitchFamily="18" charset="0"/>
              </a:rPr>
              <a:t>Distribution of the difference from the average sugar content in a whole fruit</a:t>
            </a:r>
          </a:p>
        </p:txBody>
      </p:sp>
      <p:pic>
        <p:nvPicPr>
          <p:cNvPr id="3079" name="Picture 7" descr="糖分布"/>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725" y="1628775"/>
            <a:ext cx="352901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 Box 8"/>
          <p:cNvSpPr txBox="1">
            <a:spLocks noChangeArrowheads="1"/>
          </p:cNvSpPr>
          <p:nvPr/>
        </p:nvSpPr>
        <p:spPr bwMode="auto">
          <a:xfrm>
            <a:off x="323850" y="3644900"/>
            <a:ext cx="5040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spcBef>
                <a:spcPct val="50000"/>
              </a:spcBef>
            </a:pPr>
            <a:r>
              <a:rPr lang="en-US" altLang="ja-JP">
                <a:latin typeface="Tahoma" pitchFamily="34" charset="0"/>
              </a:rPr>
              <a:t>NIR grader</a:t>
            </a:r>
            <a:r>
              <a:rPr lang="en-US" altLang="ja-JP"/>
              <a:t>’</a:t>
            </a:r>
            <a:r>
              <a:rPr lang="en-US" altLang="ja-JP">
                <a:latin typeface="Tahoma" pitchFamily="34" charset="0"/>
              </a:rPr>
              <a:t>s structure for satsuma mandarin</a:t>
            </a:r>
          </a:p>
        </p:txBody>
      </p:sp>
      <p:sp>
        <p:nvSpPr>
          <p:cNvPr id="2" name="日付プレースホルダー 1"/>
          <p:cNvSpPr>
            <a:spLocks noGrp="1"/>
          </p:cNvSpPr>
          <p:nvPr>
            <p:ph type="dt" sz="half" idx="10"/>
          </p:nvPr>
        </p:nvSpPr>
        <p:spPr/>
        <p:txBody>
          <a:bodyPr/>
          <a:lstStyle/>
          <a:p>
            <a:fld id="{304CA7B9-322B-41D0-B0F6-7248933EA375}" type="datetime1">
              <a:rPr kumimoji="1" lang="ja-JP" altLang="en-US" smtClean="0"/>
              <a:t>2018/11/30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C767D48-2DB2-4028-BE83-41046148A226}" type="slidenum">
              <a:rPr kumimoji="1" lang="ja-JP" altLang="en-US" smtClean="0"/>
              <a:t>5</a:t>
            </a:fld>
            <a:endParaRPr kumimoji="1" lang="ja-JP" altLang="en-US"/>
          </a:p>
        </p:txBody>
      </p:sp>
    </p:spTree>
    <p:extLst>
      <p:ext uri="{BB962C8B-B14F-4D97-AF65-F5344CB8AC3E}">
        <p14:creationId xmlns:p14="http://schemas.microsoft.com/office/powerpoint/2010/main" val="41481445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a:xfrm>
            <a:off x="611188" y="3222649"/>
            <a:ext cx="8281987" cy="3014663"/>
          </a:xfrm>
        </p:spPr>
        <p:txBody>
          <a:bodyPr/>
          <a:lstStyle/>
          <a:p>
            <a:r>
              <a:rPr lang="en-US" altLang="ja-JP" dirty="0" smtClean="0"/>
              <a:t> </a:t>
            </a:r>
            <a:r>
              <a:rPr lang="en-US" altLang="ja-JP" dirty="0" err="1" smtClean="0"/>
              <a:t>Aquaphotomics</a:t>
            </a:r>
            <a:r>
              <a:rPr lang="en-US" altLang="ja-JP" dirty="0" smtClean="0"/>
              <a:t> concept</a:t>
            </a:r>
            <a:br>
              <a:rPr lang="en-US" altLang="ja-JP" dirty="0" smtClean="0"/>
            </a:br>
            <a:r>
              <a:rPr lang="en-US" altLang="ja-JP" dirty="0" smtClean="0"/>
              <a:t/>
            </a:r>
            <a:br>
              <a:rPr lang="en-US" altLang="ja-JP" dirty="0" smtClean="0"/>
            </a:br>
            <a:r>
              <a:rPr lang="en-US" altLang="ja-JP" b="1" i="1" dirty="0" smtClean="0"/>
              <a:t>Water as </a:t>
            </a:r>
            <a:r>
              <a:rPr lang="en-US" altLang="ja-JP" b="1" i="1" dirty="0" smtClean="0"/>
              <a:t>matter and energy mirror</a:t>
            </a:r>
            <a:endParaRPr lang="ja-JP" altLang="en-US" b="1" i="1" dirty="0" smtClean="0"/>
          </a:p>
        </p:txBody>
      </p:sp>
      <p:sp>
        <p:nvSpPr>
          <p:cNvPr id="2" name="日付プレースホルダー 1"/>
          <p:cNvSpPr>
            <a:spLocks noGrp="1"/>
          </p:cNvSpPr>
          <p:nvPr>
            <p:ph type="dt" sz="half" idx="10"/>
          </p:nvPr>
        </p:nvSpPr>
        <p:spPr/>
        <p:txBody>
          <a:bodyPr/>
          <a:lstStyle/>
          <a:p>
            <a:fld id="{80428B37-5FDC-4E91-AD80-D910100888E0}" type="datetime1">
              <a:rPr kumimoji="1" lang="ja-JP" altLang="en-US" smtClean="0"/>
              <a:t>2018/11/30</a:t>
            </a:fld>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5" name="スライド番号プレースホルダー 4"/>
          <p:cNvSpPr>
            <a:spLocks noGrp="1"/>
          </p:cNvSpPr>
          <p:nvPr>
            <p:ph type="sldNum" sz="quarter" idx="12"/>
          </p:nvPr>
        </p:nvSpPr>
        <p:spPr/>
        <p:txBody>
          <a:bodyPr/>
          <a:lstStyle/>
          <a:p>
            <a:fld id="{9C767D48-2DB2-4028-BE83-41046148A226}" type="slidenum">
              <a:rPr kumimoji="1" lang="ja-JP" altLang="en-US" smtClean="0"/>
              <a:t>6</a:t>
            </a:fld>
            <a:endParaRPr kumimoji="1" lang="ja-JP" altLang="en-US"/>
          </a:p>
        </p:txBody>
      </p:sp>
      <p:pic>
        <p:nvPicPr>
          <p:cNvPr id="7" name="Picture 2" descr="C:\Users\RTSENK~1\AppData\Local\Temp\aquaphotomic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0"/>
            <a:ext cx="2355282" cy="2974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2186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2"/>
          <p:cNvSpPr>
            <a:spLocks noGrp="1"/>
          </p:cNvSpPr>
          <p:nvPr>
            <p:ph type="title"/>
          </p:nvPr>
        </p:nvSpPr>
        <p:spPr/>
        <p:txBody>
          <a:bodyPr/>
          <a:lstStyle/>
          <a:p>
            <a:pPr eaLnBrk="1" hangingPunct="1"/>
            <a:r>
              <a:rPr lang="en-US" altLang="ja-JP" sz="6000" dirty="0" smtClean="0"/>
              <a:t>AQUAPHOTOMICS</a:t>
            </a:r>
          </a:p>
        </p:txBody>
      </p:sp>
      <p:sp>
        <p:nvSpPr>
          <p:cNvPr id="2" name="Content Placeholder 1"/>
          <p:cNvSpPr>
            <a:spLocks noGrp="1"/>
          </p:cNvSpPr>
          <p:nvPr>
            <p:ph idx="1"/>
          </p:nvPr>
        </p:nvSpPr>
        <p:spPr>
          <a:xfrm>
            <a:off x="285750" y="1357313"/>
            <a:ext cx="8572500" cy="5286375"/>
          </a:xfrm>
          <a:ln>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a:lstStyle/>
          <a:p>
            <a:pPr eaLnBrk="1" hangingPunct="1">
              <a:buFont typeface="Arial" charset="0"/>
              <a:buNone/>
              <a:defRPr/>
            </a:pPr>
            <a:r>
              <a:rPr lang="en-US" sz="4800" dirty="0" smtClean="0">
                <a:solidFill>
                  <a:srgbClr val="E20000"/>
                </a:solidFill>
                <a:latin typeface="+mj-lt"/>
              </a:rPr>
              <a:t>Aqua - : </a:t>
            </a:r>
            <a:r>
              <a:rPr lang="en-US" sz="4800" dirty="0" smtClean="0">
                <a:solidFill>
                  <a:srgbClr val="3603EF"/>
                </a:solidFill>
                <a:latin typeface="+mj-lt"/>
              </a:rPr>
              <a:t>water</a:t>
            </a:r>
          </a:p>
          <a:p>
            <a:pPr eaLnBrk="1" hangingPunct="1">
              <a:buFont typeface="Arial" charset="0"/>
              <a:buNone/>
              <a:defRPr/>
            </a:pPr>
            <a:r>
              <a:rPr lang="en-US" sz="4800" dirty="0" smtClean="0">
                <a:solidFill>
                  <a:srgbClr val="E20000"/>
                </a:solidFill>
                <a:latin typeface="+mj-lt"/>
              </a:rPr>
              <a:t>Photo - : </a:t>
            </a:r>
            <a:r>
              <a:rPr lang="en-US" sz="4800" dirty="0" smtClean="0">
                <a:solidFill>
                  <a:srgbClr val="F78009"/>
                </a:solidFill>
                <a:latin typeface="+mj-lt"/>
              </a:rPr>
              <a:t>light</a:t>
            </a:r>
          </a:p>
          <a:p>
            <a:pPr eaLnBrk="1" hangingPunct="1">
              <a:buFont typeface="Arial" pitchFamily="34" charset="0"/>
              <a:buNone/>
              <a:defRPr/>
            </a:pPr>
            <a:r>
              <a:rPr lang="en-US" sz="4800" dirty="0" err="1" smtClean="0">
                <a:solidFill>
                  <a:srgbClr val="E20000"/>
                </a:solidFill>
                <a:latin typeface="+mj-lt"/>
              </a:rPr>
              <a:t>Omics</a:t>
            </a:r>
            <a:r>
              <a:rPr lang="en-US" sz="4800" dirty="0" smtClean="0">
                <a:solidFill>
                  <a:srgbClr val="E20000"/>
                </a:solidFill>
                <a:latin typeface="+mj-lt"/>
              </a:rPr>
              <a:t> - : </a:t>
            </a:r>
            <a:r>
              <a:rPr lang="en-US" sz="4800" dirty="0" smtClean="0">
                <a:solidFill>
                  <a:schemeClr val="tx1"/>
                </a:solidFill>
                <a:latin typeface="+mj-lt"/>
              </a:rPr>
              <a:t>all about</a:t>
            </a:r>
            <a:r>
              <a:rPr lang="en-US" sz="4000" dirty="0" smtClean="0">
                <a:solidFill>
                  <a:schemeClr val="tx1"/>
                </a:solidFill>
                <a:latin typeface="+mj-lt"/>
              </a:rPr>
              <a:t>, </a:t>
            </a:r>
          </a:p>
          <a:p>
            <a:pPr eaLnBrk="1" hangingPunct="1">
              <a:buFont typeface="Arial" pitchFamily="34" charset="0"/>
              <a:buNone/>
              <a:defRPr/>
            </a:pPr>
            <a:r>
              <a:rPr lang="en-US" sz="4000" dirty="0" smtClean="0">
                <a:solidFill>
                  <a:schemeClr val="tx1"/>
                </a:solidFill>
                <a:latin typeface="+mj-lt"/>
              </a:rPr>
              <a:t>			    complement of somet</a:t>
            </a:r>
            <a:r>
              <a:rPr lang="en-US" altLang="ja-JP" sz="4000" dirty="0" smtClean="0">
                <a:solidFill>
                  <a:schemeClr val="tx1"/>
                </a:solidFill>
                <a:latin typeface="+mj-lt"/>
              </a:rPr>
              <a:t>hing</a:t>
            </a:r>
            <a:endParaRPr lang="en-US" sz="4000" dirty="0" smtClean="0">
              <a:solidFill>
                <a:schemeClr val="tx1"/>
              </a:solidFill>
              <a:latin typeface="+mj-lt"/>
            </a:endParaRPr>
          </a:p>
          <a:p>
            <a:pPr eaLnBrk="1" hangingPunct="1">
              <a:buFont typeface="Arial" pitchFamily="34" charset="0"/>
              <a:buNone/>
              <a:defRPr/>
            </a:pPr>
            <a:endParaRPr lang="en-US" altLang="ja-JP" sz="4800" dirty="0" smtClean="0">
              <a:solidFill>
                <a:schemeClr val="tx1"/>
              </a:solidFill>
              <a:latin typeface="+mj-lt"/>
            </a:endParaRPr>
          </a:p>
          <a:p>
            <a:pPr eaLnBrk="1" hangingPunct="1">
              <a:buFont typeface="Arial" pitchFamily="34" charset="0"/>
              <a:buNone/>
              <a:defRPr/>
            </a:pPr>
            <a:endParaRPr lang="en-US" sz="4800" dirty="0">
              <a:solidFill>
                <a:schemeClr val="tx1"/>
              </a:solidFill>
              <a:latin typeface="Bookman Old Style" pitchFamily="18" charset="0"/>
            </a:endParaRPr>
          </a:p>
        </p:txBody>
      </p:sp>
      <p:sp>
        <p:nvSpPr>
          <p:cNvPr id="3" name="日付プレースホルダー 2"/>
          <p:cNvSpPr>
            <a:spLocks noGrp="1"/>
          </p:cNvSpPr>
          <p:nvPr>
            <p:ph type="dt" sz="half" idx="10"/>
          </p:nvPr>
        </p:nvSpPr>
        <p:spPr/>
        <p:txBody>
          <a:bodyPr/>
          <a:lstStyle/>
          <a:p>
            <a:fld id="{EBCFA98D-7754-4D1D-8B7C-10FE48FDF7F0}" type="datetime1">
              <a:rPr kumimoji="1" lang="ja-JP" altLang="en-US" smtClean="0"/>
              <a:t>2018/11/30</a:t>
            </a:fld>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5" name="スライド番号プレースホルダー 4"/>
          <p:cNvSpPr>
            <a:spLocks noGrp="1"/>
          </p:cNvSpPr>
          <p:nvPr>
            <p:ph type="sldNum" sz="quarter" idx="12"/>
          </p:nvPr>
        </p:nvSpPr>
        <p:spPr/>
        <p:txBody>
          <a:bodyPr/>
          <a:lstStyle/>
          <a:p>
            <a:fld id="{05401AB5-A690-4BB7-8F80-238F9FA51F29}" type="slidenum">
              <a:rPr kumimoji="1" lang="ja-JP" altLang="en-US" smtClean="0"/>
              <a:t>7</a:t>
            </a:fld>
            <a:endParaRPr kumimoji="1" lang="ja-JP" altLang="en-US"/>
          </a:p>
        </p:txBody>
      </p:sp>
    </p:spTree>
    <p:extLst>
      <p:ext uri="{BB962C8B-B14F-4D97-AF65-F5344CB8AC3E}">
        <p14:creationId xmlns:p14="http://schemas.microsoft.com/office/powerpoint/2010/main" val="4342128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s-crystal-clear-blue-water-ripples-crystal-clear-water-on-white-background-abstract-illustration-animation-30fps-hd1080-seamless-loop_vyq5dljsg__M0000.png"/>
          <p:cNvPicPr>
            <a:picLocks noChangeAspect="1"/>
          </p:cNvPicPr>
          <p:nvPr/>
        </p:nvPicPr>
        <p:blipFill rotWithShape="1">
          <a:blip r:embed="rId2">
            <a:alphaModFix amt="70000"/>
            <a:extLst>
              <a:ext uri="{28A0092B-C50C-407E-A947-70E740481C1C}">
                <a14:useLocalDpi xmlns:a14="http://schemas.microsoft.com/office/drawing/2010/main" val="0"/>
              </a:ext>
            </a:extLst>
          </a:blip>
          <a:srcRect b="23079"/>
          <a:stretch/>
        </p:blipFill>
        <p:spPr>
          <a:xfrm>
            <a:off x="0" y="2897726"/>
            <a:ext cx="9144000" cy="3956400"/>
          </a:xfrm>
          <a:prstGeom prst="rect">
            <a:avLst/>
          </a:prstGeom>
        </p:spPr>
      </p:pic>
      <p:pic>
        <p:nvPicPr>
          <p:cNvPr id="3" name="Picture 2" descr="aquaphotomics_green small size.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8027090" y="5195113"/>
            <a:ext cx="1116910" cy="1796365"/>
          </a:xfrm>
          <a:prstGeom prst="rect">
            <a:avLst/>
          </a:prstGeom>
        </p:spPr>
      </p:pic>
      <p:sp>
        <p:nvSpPr>
          <p:cNvPr id="4" name="タイトル 1"/>
          <p:cNvSpPr txBox="1">
            <a:spLocks/>
          </p:cNvSpPr>
          <p:nvPr/>
        </p:nvSpPr>
        <p:spPr>
          <a:xfrm>
            <a:off x="0" y="778694"/>
            <a:ext cx="8892480" cy="5818658"/>
          </a:xfrm>
          <a:prstGeom prst="rect">
            <a:avLst/>
          </a:prstGeom>
        </p:spPr>
        <p:txBody>
          <a:bodyPr>
            <a:normAutofit fontScale="7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b="1" dirty="0" smtClean="0">
                <a:solidFill>
                  <a:srgbClr val="FFC000"/>
                </a:solidFill>
              </a:rPr>
              <a:t>LIGHT</a:t>
            </a:r>
            <a:r>
              <a:rPr lang="en-US" altLang="ja-JP" dirty="0" smtClean="0"/>
              <a:t> “</a:t>
            </a:r>
            <a:r>
              <a:rPr lang="en-US" altLang="ja-JP" i="1" dirty="0" smtClean="0"/>
              <a:t>turns on</a:t>
            </a:r>
            <a:r>
              <a:rPr lang="en-US" altLang="ja-JP" dirty="0" smtClean="0"/>
              <a:t>” the </a:t>
            </a:r>
            <a:r>
              <a:rPr lang="en-US" altLang="ja-JP" b="1" dirty="0" smtClean="0"/>
              <a:t>mirror</a:t>
            </a:r>
            <a:r>
              <a:rPr lang="en-US" altLang="ja-JP" dirty="0" smtClean="0"/>
              <a:t>,</a:t>
            </a:r>
          </a:p>
          <a:p>
            <a:r>
              <a:rPr lang="en-US" altLang="ja-JP" dirty="0" smtClean="0"/>
              <a:t> </a:t>
            </a:r>
            <a:br>
              <a:rPr lang="en-US" altLang="ja-JP" dirty="0" smtClean="0"/>
            </a:br>
            <a:r>
              <a:rPr lang="en-US" altLang="ja-JP" b="1" dirty="0" smtClean="0">
                <a:solidFill>
                  <a:srgbClr val="FFC000"/>
                </a:solidFill>
              </a:rPr>
              <a:t>LIGHT</a:t>
            </a:r>
            <a:r>
              <a:rPr lang="en-US" altLang="ja-JP" dirty="0" smtClean="0"/>
              <a:t> “</a:t>
            </a:r>
            <a:r>
              <a:rPr lang="en-US" altLang="ja-JP" i="1" dirty="0" smtClean="0"/>
              <a:t>turns on</a:t>
            </a:r>
            <a:r>
              <a:rPr lang="en-US" altLang="ja-JP" dirty="0" smtClean="0"/>
              <a:t>” </a:t>
            </a:r>
          </a:p>
          <a:p>
            <a:endParaRPr lang="en-US" altLang="ja-JP" dirty="0" smtClean="0"/>
          </a:p>
          <a:p>
            <a:r>
              <a:rPr lang="en-US" altLang="ja-JP" dirty="0" smtClean="0"/>
              <a:t>the</a:t>
            </a:r>
            <a:r>
              <a:rPr lang="en-US" altLang="ja-JP" b="1" dirty="0" smtClean="0"/>
              <a:t> water in to </a:t>
            </a:r>
            <a:r>
              <a:rPr lang="en-US" altLang="ja-JP" b="1" dirty="0" smtClean="0"/>
              <a:t>4 </a:t>
            </a:r>
            <a:r>
              <a:rPr lang="en-US" altLang="ja-JP" b="1" dirty="0" smtClean="0"/>
              <a:t>- dimensional </a:t>
            </a:r>
          </a:p>
          <a:p>
            <a:r>
              <a:rPr lang="en-US" altLang="ja-JP" b="1" dirty="0" smtClean="0"/>
              <a:t>molecular mirror</a:t>
            </a:r>
            <a:r>
              <a:rPr lang="en-US" altLang="ja-JP" dirty="0" smtClean="0"/>
              <a:t/>
            </a:r>
            <a:br>
              <a:rPr lang="en-US" altLang="ja-JP" dirty="0" smtClean="0"/>
            </a:br>
            <a:r>
              <a:rPr lang="en-US" altLang="ja-JP" dirty="0" smtClean="0"/>
              <a:t/>
            </a:r>
            <a:br>
              <a:rPr lang="en-US" altLang="ja-JP" dirty="0" smtClean="0"/>
            </a:br>
            <a:r>
              <a:rPr lang="en-US" altLang="ja-JP" b="1" dirty="0" smtClean="0">
                <a:solidFill>
                  <a:srgbClr val="FFC000"/>
                </a:solidFill>
              </a:rPr>
              <a:t>LIGHT as a </a:t>
            </a:r>
          </a:p>
          <a:p>
            <a:endParaRPr lang="en-US" altLang="ja-JP" b="1" dirty="0" smtClean="0">
              <a:solidFill>
                <a:srgbClr val="FFC000"/>
              </a:solidFill>
            </a:endParaRPr>
          </a:p>
          <a:p>
            <a:r>
              <a:rPr lang="en-US" altLang="ja-JP" b="1" dirty="0" smtClean="0">
                <a:solidFill>
                  <a:srgbClr val="00B050"/>
                </a:solidFill>
              </a:rPr>
              <a:t>source of perturbation </a:t>
            </a:r>
          </a:p>
          <a:p>
            <a:r>
              <a:rPr lang="en-US" altLang="ja-JP" dirty="0" smtClean="0"/>
              <a:t>(electromagnetic field )</a:t>
            </a:r>
          </a:p>
          <a:p>
            <a:r>
              <a:rPr lang="en-US" altLang="ja-JP" dirty="0" smtClean="0"/>
              <a:t> </a:t>
            </a:r>
          </a:p>
          <a:p>
            <a:r>
              <a:rPr lang="en-US" altLang="ja-JP" b="1" dirty="0" smtClean="0"/>
              <a:t>and</a:t>
            </a:r>
            <a:r>
              <a:rPr lang="en-US" altLang="ja-JP" b="1" dirty="0" smtClean="0">
                <a:solidFill>
                  <a:srgbClr val="FFC000"/>
                </a:solidFill>
              </a:rPr>
              <a:t> </a:t>
            </a:r>
            <a:r>
              <a:rPr lang="en-US" altLang="ja-JP" b="1" dirty="0" smtClean="0"/>
              <a:t>a</a:t>
            </a:r>
            <a:r>
              <a:rPr lang="en-US" altLang="ja-JP" b="1" dirty="0" smtClean="0">
                <a:solidFill>
                  <a:srgbClr val="FFC000"/>
                </a:solidFill>
              </a:rPr>
              <a:t> </a:t>
            </a:r>
            <a:r>
              <a:rPr lang="en-US" altLang="ja-JP" b="1" dirty="0" smtClean="0">
                <a:solidFill>
                  <a:srgbClr val="00B050"/>
                </a:solidFill>
              </a:rPr>
              <a:t>probe</a:t>
            </a:r>
            <a:r>
              <a:rPr lang="en-US" altLang="ja-JP" b="1" dirty="0" smtClean="0">
                <a:solidFill>
                  <a:srgbClr val="FFC000"/>
                </a:solidFill>
              </a:rPr>
              <a:t> </a:t>
            </a:r>
            <a:r>
              <a:rPr lang="en-US" altLang="ja-JP" dirty="0" smtClean="0"/>
              <a:t> </a:t>
            </a:r>
          </a:p>
          <a:p>
            <a:r>
              <a:rPr lang="en-US" altLang="ja-JP" dirty="0" smtClean="0"/>
              <a:t>(the spectrum)</a:t>
            </a:r>
            <a:br>
              <a:rPr lang="en-US" altLang="ja-JP" dirty="0" smtClean="0"/>
            </a:br>
            <a:endParaRPr lang="ja-JP" altLang="en-US" dirty="0"/>
          </a:p>
        </p:txBody>
      </p:sp>
      <p:sp>
        <p:nvSpPr>
          <p:cNvPr id="5" name="日付プレースホルダー 4"/>
          <p:cNvSpPr>
            <a:spLocks noGrp="1"/>
          </p:cNvSpPr>
          <p:nvPr>
            <p:ph type="dt" sz="half" idx="10"/>
          </p:nvPr>
        </p:nvSpPr>
        <p:spPr/>
        <p:txBody>
          <a:bodyPr/>
          <a:lstStyle/>
          <a:p>
            <a:fld id="{80C2073D-6F85-4049-BD87-544AE4902F06}" type="datetime1">
              <a:rPr kumimoji="1" lang="ja-JP" altLang="en-US" smtClean="0"/>
              <a:t>2018/11/30</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3rd International Aquaphotomics Symposium</a:t>
            </a:r>
            <a:endParaRPr kumimoji="1" lang="ja-JP" altLang="en-US"/>
          </a:p>
        </p:txBody>
      </p:sp>
      <p:sp>
        <p:nvSpPr>
          <p:cNvPr id="7" name="スライド番号プレースホルダー 6"/>
          <p:cNvSpPr>
            <a:spLocks noGrp="1"/>
          </p:cNvSpPr>
          <p:nvPr>
            <p:ph type="sldNum" sz="quarter" idx="12"/>
          </p:nvPr>
        </p:nvSpPr>
        <p:spPr/>
        <p:txBody>
          <a:bodyPr/>
          <a:lstStyle/>
          <a:p>
            <a:fld id="{76D5262B-B0CE-449D-A886-18B0EF599426}" type="slidenum">
              <a:rPr kumimoji="1" lang="ja-JP" altLang="en-US" smtClean="0"/>
              <a:t>8</a:t>
            </a:fld>
            <a:endParaRPr kumimoji="1" lang="ja-JP" altLang="en-US"/>
          </a:p>
        </p:txBody>
      </p:sp>
    </p:spTree>
    <p:extLst>
      <p:ext uri="{BB962C8B-B14F-4D97-AF65-F5344CB8AC3E}">
        <p14:creationId xmlns:p14="http://schemas.microsoft.com/office/powerpoint/2010/main" val="36086881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1"/>
          <p:cNvGraphicFramePr>
            <a:graphicFrameLocks noChangeAspect="1"/>
          </p:cNvGraphicFramePr>
          <p:nvPr/>
        </p:nvGraphicFramePr>
        <p:xfrm>
          <a:off x="1317625" y="466725"/>
          <a:ext cx="6740525" cy="5992813"/>
        </p:xfrm>
        <a:graphic>
          <a:graphicData uri="http://schemas.openxmlformats.org/presentationml/2006/ole">
            <mc:AlternateContent xmlns:mc="http://schemas.openxmlformats.org/markup-compatibility/2006">
              <mc:Choice xmlns:v="urn:schemas-microsoft-com:vml" Requires="v">
                <p:oleObj spid="_x0000_s5133" name="Acrobat Document" r:id="rId4" imgW="6451200" imgH="4275000" progId="AcroExch.Document.DC">
                  <p:embed/>
                </p:oleObj>
              </mc:Choice>
              <mc:Fallback>
                <p:oleObj name="Acrobat Document" r:id="rId4" imgW="6451200" imgH="4275000" progId="AcroExch.Document.DC">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7625" y="466725"/>
                        <a:ext cx="6740525" cy="599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51" name="Title 1"/>
          <p:cNvSpPr txBox="1">
            <a:spLocks noGrp="1"/>
          </p:cNvSpPr>
          <p:nvPr>
            <p:ph type="title"/>
          </p:nvPr>
        </p:nvSpPr>
        <p:spPr/>
        <p:txBody>
          <a:bodyPr/>
          <a:lstStyle/>
          <a:p>
            <a:r>
              <a:rPr lang="en-US" altLang="en-US" b="1" dirty="0" err="1">
                <a:solidFill>
                  <a:srgbClr val="1E59A7"/>
                </a:solidFill>
                <a:ea typeface="Optima" charset="0"/>
                <a:cs typeface="Arial" panose="020B0604020202020204" pitchFamily="34" charset="0"/>
              </a:rPr>
              <a:t>Aquaphotomics</a:t>
            </a:r>
            <a:r>
              <a:rPr lang="en-US" altLang="en-US" b="1" dirty="0">
                <a:solidFill>
                  <a:srgbClr val="1E59A7"/>
                </a:solidFill>
                <a:ea typeface="Optima" charset="0"/>
                <a:cs typeface="Arial" panose="020B0604020202020204" pitchFamily="34" charset="0"/>
              </a:rPr>
              <a:t> Concept</a:t>
            </a:r>
          </a:p>
        </p:txBody>
      </p:sp>
      <p:sp>
        <p:nvSpPr>
          <p:cNvPr id="4" name="TextBox 9"/>
          <p:cNvSpPr txBox="1"/>
          <p:nvPr/>
        </p:nvSpPr>
        <p:spPr>
          <a:xfrm>
            <a:off x="657224" y="5438254"/>
            <a:ext cx="2784737" cy="1231106"/>
          </a:xfrm>
          <a:prstGeom prst="rect">
            <a:avLst/>
          </a:prstGeom>
          <a:noFill/>
          <a:ln>
            <a:noFill/>
          </a:ln>
        </p:spPr>
        <p:txBody>
          <a:bodyPr wrap="none">
            <a:spAutoFit/>
          </a:bodyPr>
          <a:lstStyle/>
          <a:p>
            <a:pPr fontAlgn="auto">
              <a:spcBef>
                <a:spcPts val="0"/>
              </a:spcBef>
              <a:spcAft>
                <a:spcPts val="0"/>
              </a:spcAft>
              <a:defRPr sz="1800" b="0" i="0" u="none" strike="noStrike" kern="0" cap="none" spc="0" baseline="0">
                <a:solidFill>
                  <a:srgbClr val="000000"/>
                </a:solidFill>
                <a:uFillTx/>
              </a:defRPr>
            </a:pPr>
            <a:r>
              <a:rPr lang="en-US" b="1" dirty="0">
                <a:solidFill>
                  <a:srgbClr val="000000"/>
                </a:solidFill>
                <a:latin typeface="+mj-lt"/>
                <a:ea typeface="+mn-ea"/>
                <a:cs typeface="Arial"/>
              </a:rPr>
              <a:t>single components analysis</a:t>
            </a:r>
          </a:p>
          <a:p>
            <a:pPr fontAlgn="auto">
              <a:spcBef>
                <a:spcPts val="0"/>
              </a:spcBef>
              <a:spcAft>
                <a:spcPts val="0"/>
              </a:spcAft>
              <a:defRPr sz="1800" b="0" i="0" u="none" strike="noStrike" kern="0" cap="none" spc="0" baseline="0">
                <a:solidFill>
                  <a:srgbClr val="000000"/>
                </a:solidFill>
                <a:uFillTx/>
              </a:defRPr>
            </a:pPr>
            <a:r>
              <a:rPr lang="en-US" b="1" kern="0" dirty="0">
                <a:solidFill>
                  <a:srgbClr val="000000"/>
                </a:solidFill>
                <a:latin typeface="+mj-lt"/>
                <a:ea typeface="+mn-ea"/>
                <a:cs typeface="Arial"/>
              </a:rPr>
              <a:t>(genomics, proteomics,</a:t>
            </a:r>
          </a:p>
          <a:p>
            <a:pPr fontAlgn="auto">
              <a:spcBef>
                <a:spcPts val="0"/>
              </a:spcBef>
              <a:spcAft>
                <a:spcPts val="0"/>
              </a:spcAft>
              <a:defRPr sz="1800" b="0" i="0" u="none" strike="noStrike" kern="0" cap="none" spc="0" baseline="0">
                <a:solidFill>
                  <a:srgbClr val="000000"/>
                </a:solidFill>
                <a:uFillTx/>
              </a:defRPr>
            </a:pPr>
            <a:r>
              <a:rPr lang="en-US" b="1" kern="0" dirty="0">
                <a:solidFill>
                  <a:srgbClr val="000000"/>
                </a:solidFill>
                <a:latin typeface="+mj-lt"/>
                <a:ea typeface="+mn-ea"/>
                <a:cs typeface="Arial"/>
              </a:rPr>
              <a:t> metabolomics, …)</a:t>
            </a:r>
          </a:p>
          <a:p>
            <a:pPr fontAlgn="auto">
              <a:spcBef>
                <a:spcPts val="0"/>
              </a:spcBef>
              <a:spcAft>
                <a:spcPts val="0"/>
              </a:spcAft>
              <a:defRPr sz="1800" b="0" i="0" u="none" strike="noStrike" kern="0" cap="none" spc="0" baseline="0">
                <a:solidFill>
                  <a:srgbClr val="000000"/>
                </a:solidFill>
                <a:uFillTx/>
              </a:defRPr>
            </a:pPr>
            <a:endParaRPr lang="en-US" sz="2000" b="1" dirty="0">
              <a:solidFill>
                <a:srgbClr val="000000"/>
              </a:solidFill>
              <a:latin typeface="Arial"/>
              <a:ea typeface="+mn-ea"/>
              <a:cs typeface="Arial"/>
            </a:endParaRPr>
          </a:p>
        </p:txBody>
      </p:sp>
      <p:sp>
        <p:nvSpPr>
          <p:cNvPr id="2053" name="TextBox 23"/>
          <p:cNvSpPr txBox="1">
            <a:spLocks noChangeArrowheads="1"/>
          </p:cNvSpPr>
          <p:nvPr/>
        </p:nvSpPr>
        <p:spPr bwMode="auto">
          <a:xfrm>
            <a:off x="4355976" y="5373216"/>
            <a:ext cx="3816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en-US" altLang="ja-JP" b="1" dirty="0">
                <a:solidFill>
                  <a:srgbClr val="000000"/>
                </a:solidFill>
                <a:latin typeface="+mj-lt"/>
                <a:cs typeface="Arial" pitchFamily="34" charset="0"/>
              </a:rPr>
              <a:t>water molecular system </a:t>
            </a:r>
          </a:p>
          <a:p>
            <a:r>
              <a:rPr lang="en-US" altLang="ja-JP" b="1" dirty="0">
                <a:solidFill>
                  <a:srgbClr val="000000"/>
                </a:solidFill>
                <a:latin typeface="+mj-lt"/>
                <a:cs typeface="Arial" pitchFamily="34" charset="0"/>
              </a:rPr>
              <a:t>multivariate spectral analysis directly related to system functionality </a:t>
            </a:r>
          </a:p>
        </p:txBody>
      </p:sp>
      <p:sp>
        <p:nvSpPr>
          <p:cNvPr id="2054" name="TextBox 24"/>
          <p:cNvSpPr txBox="1">
            <a:spLocks noChangeArrowheads="1"/>
          </p:cNvSpPr>
          <p:nvPr/>
        </p:nvSpPr>
        <p:spPr bwMode="auto">
          <a:xfrm>
            <a:off x="323850" y="1568450"/>
            <a:ext cx="4248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en-US" altLang="ja-JP" sz="2000" dirty="0">
                <a:solidFill>
                  <a:srgbClr val="FF0000"/>
                </a:solidFill>
                <a:latin typeface="+mj-lt"/>
                <a:cs typeface="Arial" panose="020B0604020202020204" pitchFamily="34" charset="0"/>
              </a:rPr>
              <a:t>Current approach in biology: </a:t>
            </a:r>
          </a:p>
          <a:p>
            <a:r>
              <a:rPr lang="en-US" altLang="ja-JP" sz="2000" dirty="0">
                <a:solidFill>
                  <a:srgbClr val="FF0000"/>
                </a:solidFill>
                <a:latin typeface="+mj-lt"/>
                <a:cs typeface="Arial" panose="020B0604020202020204" pitchFamily="34" charset="0"/>
              </a:rPr>
              <a:t>X – Omics </a:t>
            </a:r>
          </a:p>
        </p:txBody>
      </p:sp>
      <p:sp>
        <p:nvSpPr>
          <p:cNvPr id="2055" name="TextBox 25"/>
          <p:cNvSpPr txBox="1">
            <a:spLocks noChangeArrowheads="1"/>
          </p:cNvSpPr>
          <p:nvPr/>
        </p:nvSpPr>
        <p:spPr bwMode="auto">
          <a:xfrm>
            <a:off x="4170363" y="1260475"/>
            <a:ext cx="36456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en-GB" altLang="ja-JP" sz="2000" dirty="0">
                <a:solidFill>
                  <a:srgbClr val="FF0000"/>
                </a:solidFill>
                <a:latin typeface="+mj-lt"/>
                <a:cs typeface="Arial" pitchFamily="34" charset="0"/>
              </a:rPr>
              <a:t>Newly proposed </a:t>
            </a:r>
            <a:r>
              <a:rPr lang="en-GB" altLang="ja-JP" sz="2000" dirty="0" err="1">
                <a:solidFill>
                  <a:srgbClr val="FF0000"/>
                </a:solidFill>
                <a:latin typeface="+mj-lt"/>
                <a:cs typeface="Arial" pitchFamily="34" charset="0"/>
              </a:rPr>
              <a:t>Aquaphotomics</a:t>
            </a:r>
            <a:r>
              <a:rPr lang="en-GB" altLang="ja-JP" sz="2000" dirty="0">
                <a:solidFill>
                  <a:srgbClr val="FF0000"/>
                </a:solidFill>
                <a:latin typeface="+mj-lt"/>
                <a:cs typeface="Arial" pitchFamily="34" charset="0"/>
              </a:rPr>
              <a:t>:</a:t>
            </a:r>
          </a:p>
          <a:p>
            <a:r>
              <a:rPr lang="en-US" altLang="ja-JP" sz="2000" b="1" dirty="0">
                <a:solidFill>
                  <a:srgbClr val="000000"/>
                </a:solidFill>
                <a:latin typeface="+mj-lt"/>
                <a:cs typeface="Arial" pitchFamily="34" charset="0"/>
              </a:rPr>
              <a:t>Water as Molecular and Energy </a:t>
            </a:r>
          </a:p>
          <a:p>
            <a:r>
              <a:rPr lang="en-US" altLang="ja-JP" sz="2000" b="1" dirty="0">
                <a:solidFill>
                  <a:srgbClr val="000000"/>
                </a:solidFill>
                <a:latin typeface="+mj-lt"/>
                <a:cs typeface="Arial" pitchFamily="34" charset="0"/>
              </a:rPr>
              <a:t>Mirror Holistic Approach </a:t>
            </a:r>
            <a:endParaRPr lang="en-US" altLang="ja-JP" sz="2000" dirty="0">
              <a:solidFill>
                <a:srgbClr val="FF0000"/>
              </a:solidFill>
              <a:latin typeface="+mj-lt"/>
              <a:cs typeface="Arial" pitchFamily="34" charset="0"/>
            </a:endParaRPr>
          </a:p>
        </p:txBody>
      </p:sp>
    </p:spTree>
    <p:extLst>
      <p:ext uri="{BB962C8B-B14F-4D97-AF65-F5344CB8AC3E}">
        <p14:creationId xmlns:p14="http://schemas.microsoft.com/office/powerpoint/2010/main" val="2220649023"/>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Aqua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quaphotomic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aquaphotomic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AquaLogo</Template>
  <TotalTime>6820</TotalTime>
  <Words>2816</Words>
  <Application>Microsoft Office PowerPoint</Application>
  <PresentationFormat>画面に合わせる (4:3)</PresentationFormat>
  <Paragraphs>533</Paragraphs>
  <Slides>48</Slides>
  <Notes>8</Notes>
  <HiddenSlides>0</HiddenSlides>
  <MMClips>0</MMClips>
  <ScaleCrop>false</ScaleCrop>
  <HeadingPairs>
    <vt:vector size="6" baseType="variant">
      <vt:variant>
        <vt:lpstr>テーマ</vt:lpstr>
      </vt:variant>
      <vt:variant>
        <vt:i4>3</vt:i4>
      </vt:variant>
      <vt:variant>
        <vt:lpstr>埋め込まれた OLE サーバー</vt:lpstr>
      </vt:variant>
      <vt:variant>
        <vt:i4>5</vt:i4>
      </vt:variant>
      <vt:variant>
        <vt:lpstr>スライド タイトル</vt:lpstr>
      </vt:variant>
      <vt:variant>
        <vt:i4>48</vt:i4>
      </vt:variant>
    </vt:vector>
  </HeadingPairs>
  <TitlesOfParts>
    <vt:vector size="56" baseType="lpstr">
      <vt:lpstr>AquaLogo</vt:lpstr>
      <vt:lpstr>aquaphotomics</vt:lpstr>
      <vt:lpstr>1_aquaphotomics</vt:lpstr>
      <vt:lpstr>ﾋﾞｯﾄﾏｯﾌﾟ ｲﾒｰｼﾞ</vt:lpstr>
      <vt:lpstr>スライド</vt:lpstr>
      <vt:lpstr>Acrobat Document</vt:lpstr>
      <vt:lpstr>Slide</vt:lpstr>
      <vt:lpstr>プレゼンテーション</vt:lpstr>
      <vt:lpstr>Aquaphotomics:  Introduction</vt:lpstr>
      <vt:lpstr>水　 と 光</vt:lpstr>
      <vt:lpstr>PowerPoint プレゼンテーション</vt:lpstr>
      <vt:lpstr>PowerPoint プレゼンテーション</vt:lpstr>
      <vt:lpstr>PowerPoint プレゼンテーション</vt:lpstr>
      <vt:lpstr> Aquaphotomics concept  Water as matter and energy mirror</vt:lpstr>
      <vt:lpstr>AQUAPHOTOMICS</vt:lpstr>
      <vt:lpstr>PowerPoint プレゼンテーション</vt:lpstr>
      <vt:lpstr>Aquaphotomics Concept</vt:lpstr>
      <vt:lpstr>PowerPoint プレゼンテーション</vt:lpstr>
      <vt:lpstr>PowerPoint プレゼンテーション</vt:lpstr>
      <vt:lpstr>PowerPoint プレゼンテーション</vt:lpstr>
      <vt:lpstr>PowerPoint プレゼンテーション</vt:lpstr>
      <vt:lpstr>WATER SPECTRUM</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Assignment</vt:lpstr>
      <vt:lpstr>WAMACS</vt:lpstr>
      <vt:lpstr>PowerPoint プレゼンテーション</vt:lpstr>
      <vt:lpstr>Water Absorbance Pattern, WAP AQUAGRAM</vt:lpstr>
      <vt:lpstr>PowerPoint プレゼンテーション</vt:lpstr>
      <vt:lpstr>WATER and VAPOR SPECTRA  AQUGRAM</vt:lpstr>
      <vt:lpstr>Aquagrams of ground water samples</vt:lpstr>
      <vt:lpstr>PLSR Models on Water Temperature  One Year Spectral Data </vt:lpstr>
      <vt:lpstr>PLSR models on relative humidity One Year Spectral Data</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FUTURE</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revealed as  molecular mirror</dc:title>
  <dc:creator>rtsenkova</dc:creator>
  <cp:lastModifiedBy>rtsenkova</cp:lastModifiedBy>
  <cp:revision>100</cp:revision>
  <dcterms:created xsi:type="dcterms:W3CDTF">2014-09-25T11:59:55Z</dcterms:created>
  <dcterms:modified xsi:type="dcterms:W3CDTF">2018-11-30T14:41:26Z</dcterms:modified>
</cp:coreProperties>
</file>